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8" r:id="rId3"/>
    <p:sldId id="259" r:id="rId4"/>
    <p:sldId id="262" r:id="rId5"/>
    <p:sldId id="263" r:id="rId6"/>
    <p:sldId id="260" r:id="rId7"/>
    <p:sldId id="261" r:id="rId8"/>
    <p:sldId id="288" r:id="rId9"/>
    <p:sldId id="287" r:id="rId10"/>
    <p:sldId id="289" r:id="rId11"/>
    <p:sldId id="290" r:id="rId12"/>
    <p:sldId id="291" r:id="rId13"/>
    <p:sldId id="292" r:id="rId14"/>
    <p:sldId id="293" r:id="rId15"/>
    <p:sldId id="294" r:id="rId16"/>
    <p:sldId id="285" r:id="rId17"/>
    <p:sldId id="296" r:id="rId18"/>
    <p:sldId id="286" r:id="rId19"/>
  </p:sldIdLst>
  <p:sldSz cx="9144000" cy="5143500" type="screen16x9"/>
  <p:notesSz cx="7104063" cy="102346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49">
          <p15:clr>
            <a:srgbClr val="A4A3A4"/>
          </p15:clr>
        </p15:guide>
        <p15:guide id="2" pos="1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C55B"/>
    <a:srgbClr val="0092D4"/>
    <a:srgbClr val="0070C0"/>
    <a:srgbClr val="000000"/>
    <a:srgbClr val="155697"/>
    <a:srgbClr val="D0E6CF"/>
    <a:srgbClr val="0096C8"/>
    <a:srgbClr val="00A0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llanmörkt format 2 - Dekorfär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just format 3 - Dekorfärg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91" autoAdjust="0"/>
    <p:restoredTop sz="91484" autoAdjust="0"/>
  </p:normalViewPr>
  <p:slideViewPr>
    <p:cSldViewPr snapToGrid="0" showGuides="1">
      <p:cViewPr varScale="1">
        <p:scale>
          <a:sx n="130" d="100"/>
          <a:sy n="130" d="100"/>
        </p:scale>
        <p:origin x="162" y="108"/>
      </p:cViewPr>
      <p:guideLst>
        <p:guide orient="horz" pos="2749"/>
        <p:guide pos="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2280"/>
    </p:cViewPr>
  </p:sorterViewPr>
  <p:notesViewPr>
    <p:cSldViewPr snapToGrid="0">
      <p:cViewPr varScale="1">
        <p:scale>
          <a:sx n="52" d="100"/>
          <a:sy n="52" d="100"/>
        </p:scale>
        <p:origin x="295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CFE5F691-4DA6-4E7E-88E0-0B0E5F6DDD4C}" type="datetimeFigureOut">
              <a:rPr lang="sv-SE" smtClean="0"/>
              <a:t>2023-01-25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466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68" tIns="47384" rIns="94768" bIns="47384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4768" tIns="47384" rIns="94768" bIns="47384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FB0CB7F7-2DE7-442F-B621-87F2D8E04FE8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5747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22123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Ändrat</a:t>
            </a:r>
            <a:r>
              <a:rPr lang="sv-SE" baseline="0" dirty="0"/>
              <a:t> färg på vårdrelaterade infektioner, den var gul 2020 men är grön.  Kolla påverkbar slutenvård.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0523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45. Överdödlighet… tidigare bildspel hade vi att trend saknades eftersom det var en ny indikator sedan tidigare…. 6 årsintervall på den, första mätvärde 2018. Tror vi/jag får säga det </a:t>
            </a:r>
            <a:r>
              <a:rPr lang="sv-SE" dirty="0">
                <a:sym typeface="Wingdings" panose="05000000000000000000" pitchFamily="2" charset="2"/>
              </a:rPr>
              <a:t></a:t>
            </a:r>
          </a:p>
          <a:p>
            <a:endParaRPr lang="sv-SE" dirty="0">
              <a:sym typeface="Wingdings" panose="05000000000000000000" pitchFamily="2" charset="2"/>
            </a:endParaRPr>
          </a:p>
          <a:p>
            <a:r>
              <a:rPr lang="sv-SE" dirty="0">
                <a:sym typeface="Wingdings" panose="05000000000000000000" pitchFamily="2" charset="2"/>
              </a:rPr>
              <a:t>Kolla </a:t>
            </a:r>
            <a:r>
              <a:rPr lang="sv-SE" dirty="0" err="1">
                <a:sym typeface="Wingdings" panose="05000000000000000000" pitchFamily="2" charset="2"/>
              </a:rPr>
              <a:t>återfraktur</a:t>
            </a:r>
            <a:r>
              <a:rPr lang="sv-SE" dirty="0">
                <a:sym typeface="Wingdings" panose="05000000000000000000" pitchFamily="2" charset="2"/>
              </a:rPr>
              <a:t>. Gamla data i socialstyrelsens databas. Röd samtliga år i vår egen återrapportering</a:t>
            </a:r>
            <a:r>
              <a:rPr lang="sv-SE" baseline="0" dirty="0">
                <a:sym typeface="Wingdings" panose="05000000000000000000" pitchFamily="2" charset="2"/>
              </a:rPr>
              <a:t> i bildspel. 2017 bättre än riket i vården i siffror. </a:t>
            </a:r>
            <a:endParaRPr lang="en-US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370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0597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1565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46699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7731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5CD97-4A74-4D06-A817-7BD4F5B88898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5434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Förtroende kraftigt</a:t>
            </a:r>
            <a:r>
              <a:rPr lang="sv-SE" baseline="0" dirty="0"/>
              <a:t> ökande under pandemin. Norrbotten behåller ändå sin relativa position. 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22221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Tandvårdsundersökning Sofia kommentar,</a:t>
            </a:r>
            <a:r>
              <a:rPr lang="sv-SE" baseline="0" dirty="0"/>
              <a:t> bra resultat för prioriterade målgrupper (barn och ungdomar), bättre än riket för barn och vuxna tillsammans, vuxna (24 år och uppåt) i särklass sämst i riket.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100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Operationer</a:t>
            </a:r>
            <a:r>
              <a:rPr lang="sv-SE" baseline="0" dirty="0"/>
              <a:t> inom 90 dagar: 2017 (2018 års rapport) 79,2 % Norrbotten, riket 82,5 %.</a:t>
            </a:r>
          </a:p>
          <a:p>
            <a:r>
              <a:rPr lang="sv-SE" baseline="0" dirty="0"/>
              <a:t>Väntetid till särskilt boende, mediantid i dagar, </a:t>
            </a:r>
            <a:r>
              <a:rPr lang="sv-SE" dirty="0"/>
              <a:t>Medelväntetid i antal dagar från ansökningsdatum till erbjudet inflyttningsdatum till särskilt boende, medelvärde för kommunerna i länet/riket. 2019 (2020 rapport) sämsta plats i riket 107 dagar att jämföra med rikets 67,6 dagar.</a:t>
            </a:r>
          </a:p>
          <a:p>
            <a:r>
              <a:rPr lang="sv-SE" dirty="0"/>
              <a:t>Utskrivningsklara minskat kraftigt över tid, fortfarande högre än riket. </a:t>
            </a:r>
            <a:endParaRPr lang="sv-SE" i="0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CB7F7-2DE7-442F-B621-87F2D8E04FE8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5517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nual för 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text 12"/>
          <p:cNvSpPr txBox="1">
            <a:spLocks/>
          </p:cNvSpPr>
          <p:nvPr userDrawn="1"/>
        </p:nvSpPr>
        <p:spPr>
          <a:xfrm>
            <a:off x="1046759" y="1884385"/>
            <a:ext cx="3551646" cy="1027480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sv-SE" sz="1400" b="1" kern="0" dirty="0">
                <a:solidFill>
                  <a:srgbClr val="155697"/>
                </a:solidFill>
              </a:rPr>
              <a:t>Skapa ny sida</a:t>
            </a:r>
          </a:p>
          <a:p>
            <a:pPr marL="285750" indent="-285750">
              <a:spcBef>
                <a:spcPts val="160"/>
              </a:spcBef>
            </a:pPr>
            <a:r>
              <a:rPr lang="sv-SE" sz="1200" b="0" u="none" kern="0" dirty="0"/>
              <a:t>I menyn </a:t>
            </a:r>
            <a:r>
              <a:rPr lang="sv-SE" sz="1200" b="1" u="none" kern="0" dirty="0"/>
              <a:t>Start</a:t>
            </a:r>
            <a:r>
              <a:rPr lang="sv-SE" sz="1200" b="1" u="none" kern="0" baseline="0" dirty="0"/>
              <a:t> </a:t>
            </a:r>
            <a:r>
              <a:rPr lang="sv-SE" sz="1200" b="0" u="none" kern="0" baseline="0" dirty="0"/>
              <a:t>hittar du</a:t>
            </a:r>
            <a:r>
              <a:rPr lang="sv-SE" sz="1200" b="1" u="none" kern="0" baseline="0" dirty="0"/>
              <a:t> </a:t>
            </a:r>
            <a:r>
              <a:rPr lang="sv-SE" sz="1200" b="0" i="1" u="none" kern="0" baseline="0" dirty="0"/>
              <a:t>Ny bild</a:t>
            </a:r>
            <a:r>
              <a:rPr lang="sv-SE" sz="1200" b="0" u="none" kern="0" baseline="0" dirty="0"/>
              <a:t>.</a:t>
            </a:r>
            <a:r>
              <a:rPr lang="sv-SE" sz="1200" b="0" u="none" kern="0" dirty="0"/>
              <a:t> </a:t>
            </a:r>
          </a:p>
          <a:p>
            <a:pPr marL="285750" indent="-285750">
              <a:spcBef>
                <a:spcPts val="160"/>
              </a:spcBef>
            </a:pPr>
            <a:r>
              <a:rPr lang="sv-SE" sz="1200" i="0" u="none" kern="0" dirty="0"/>
              <a:t>Klicka på pilen</a:t>
            </a:r>
            <a:r>
              <a:rPr lang="sv-SE" sz="1200" i="0" u="none" kern="0" baseline="0" dirty="0"/>
              <a:t> och välj den </a:t>
            </a:r>
            <a:r>
              <a:rPr lang="sv-SE" sz="1200" i="0" u="none" kern="0" baseline="0" dirty="0" err="1"/>
              <a:t>sidmall</a:t>
            </a:r>
            <a:r>
              <a:rPr lang="sv-SE" sz="1200" i="0" u="none" kern="0" baseline="0" dirty="0"/>
              <a:t> du behöver.</a:t>
            </a:r>
            <a:endParaRPr lang="sv-SE" sz="1400" i="0" u="none" kern="0" baseline="0" dirty="0"/>
          </a:p>
          <a:p>
            <a:endParaRPr lang="sv-SE" sz="1400" i="0" u="none" kern="0" baseline="0" dirty="0"/>
          </a:p>
          <a:p>
            <a:endParaRPr lang="sv-SE" sz="1400" i="0" u="none" kern="0" baseline="0" dirty="0"/>
          </a:p>
          <a:p>
            <a:endParaRPr lang="sv-SE" sz="1400" i="0" u="none" kern="0" baseline="0" dirty="0"/>
          </a:p>
          <a:p>
            <a:pPr marL="228600" marR="0" indent="-228600" algn="l" defTabSz="762000" rtl="0" eaLnBrk="1" fontAlgn="base" latinLnBrk="0" hangingPunct="1">
              <a:lnSpc>
                <a:spcPct val="100000"/>
              </a:lnSpc>
              <a:spcBef>
                <a:spcPts val="160"/>
              </a:spcBef>
              <a:spcAft>
                <a:spcPct val="0"/>
              </a:spcAft>
              <a:buClr>
                <a:schemeClr val="tx2"/>
              </a:buClr>
              <a:buSzTx/>
              <a:buFont typeface="+mj-lt"/>
              <a:buAutoNum type="arabicPeriod"/>
              <a:tabLst/>
              <a:defRPr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pPr marL="0" indent="0">
              <a:buNone/>
            </a:pPr>
            <a:endParaRPr lang="sv-SE" sz="1200" kern="0" dirty="0"/>
          </a:p>
          <a:p>
            <a:endParaRPr lang="sv-SE" sz="1400" kern="0" dirty="0"/>
          </a:p>
        </p:txBody>
      </p:sp>
      <p:sp>
        <p:nvSpPr>
          <p:cNvPr id="5" name="Rubrik 8"/>
          <p:cNvSpPr txBox="1">
            <a:spLocks/>
          </p:cNvSpPr>
          <p:nvPr userDrawn="1"/>
        </p:nvSpPr>
        <p:spPr>
          <a:xfrm>
            <a:off x="1034250" y="581288"/>
            <a:ext cx="5619750" cy="465534"/>
          </a:xfrm>
          <a:prstGeom prst="rect">
            <a:avLst/>
          </a:prstGeom>
        </p:spPr>
        <p:txBody>
          <a:bodyPr/>
          <a:lstStyle>
            <a:lvl1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  <a:lvl2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2pPr>
            <a:lvl3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3pPr>
            <a:lvl4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4pPr>
            <a:lvl5pPr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1"/>
                </a:solidFill>
                <a:latin typeface="Arial" charset="0"/>
              </a:defRPr>
            </a:lvl5pPr>
            <a:lvl6pPr marL="4572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6pPr>
            <a:lvl7pPr marL="9144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7pPr>
            <a:lvl8pPr marL="13716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8pPr>
            <a:lvl9pPr marL="1828800" algn="l" defTabSz="762000" rtl="0" eaLnBrk="1" fontAlgn="base" hangingPunct="1">
              <a:spcBef>
                <a:spcPct val="0"/>
              </a:spcBef>
              <a:spcAft>
                <a:spcPct val="0"/>
              </a:spcAft>
              <a:defRPr sz="3400">
                <a:solidFill>
                  <a:srgbClr val="0D68B0"/>
                </a:solidFill>
                <a:latin typeface="Arial" charset="0"/>
              </a:defRPr>
            </a:lvl9pPr>
          </a:lstStyle>
          <a:p>
            <a:r>
              <a:rPr lang="sv-SE" kern="0" dirty="0"/>
              <a:t>Våra nya mallar</a:t>
            </a:r>
          </a:p>
        </p:txBody>
      </p:sp>
      <p:grpSp>
        <p:nvGrpSpPr>
          <p:cNvPr id="17" name="Grupp 16"/>
          <p:cNvGrpSpPr/>
          <p:nvPr userDrawn="1"/>
        </p:nvGrpSpPr>
        <p:grpSpPr>
          <a:xfrm>
            <a:off x="1153326" y="2947015"/>
            <a:ext cx="1761936" cy="992330"/>
            <a:chOff x="1545535" y="1656085"/>
            <a:chExt cx="1990725" cy="1085850"/>
          </a:xfrm>
        </p:grpSpPr>
        <p:pic>
          <p:nvPicPr>
            <p:cNvPr id="6" name="Bildobjekt 5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5535" y="1656085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" name="Ellips 1"/>
            <p:cNvSpPr/>
            <p:nvPr userDrawn="1"/>
          </p:nvSpPr>
          <p:spPr bwMode="auto">
            <a:xfrm>
              <a:off x="2647464" y="2404704"/>
              <a:ext cx="152380" cy="152380"/>
            </a:xfrm>
            <a:prstGeom prst="ellips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49" name="Grupp 48"/>
          <p:cNvGrpSpPr/>
          <p:nvPr userDrawn="1"/>
        </p:nvGrpSpPr>
        <p:grpSpPr>
          <a:xfrm>
            <a:off x="4584348" y="2911864"/>
            <a:ext cx="1761936" cy="999291"/>
            <a:chOff x="1563890" y="3912629"/>
            <a:chExt cx="1990725" cy="1085850"/>
          </a:xfrm>
        </p:grpSpPr>
        <p:pic>
          <p:nvPicPr>
            <p:cNvPr id="30" name="Bildobjekt 29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3890" y="3912629"/>
              <a:ext cx="1990725" cy="10858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4" name="Rektangel 43"/>
            <p:cNvSpPr/>
            <p:nvPr userDrawn="1"/>
          </p:nvSpPr>
          <p:spPr bwMode="auto">
            <a:xfrm>
              <a:off x="2802016" y="4183582"/>
              <a:ext cx="736413" cy="215328"/>
            </a:xfrm>
            <a:prstGeom prst="rect">
              <a:avLst/>
            </a:prstGeom>
            <a:noFill/>
            <a:ln w="12700" cap="flat" cmpd="sng" algn="ctr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2600" b="0" i="0" u="none" strike="noStrike" cap="none" normalizeH="0" baseline="0">
                <a:ln>
                  <a:noFill/>
                </a:ln>
                <a:noFill/>
                <a:effectLst/>
                <a:latin typeface="Arial" charset="0"/>
              </a:endParaRPr>
            </a:p>
          </p:txBody>
        </p:sp>
      </p:grpSp>
      <p:sp>
        <p:nvSpPr>
          <p:cNvPr id="15" name="Rektangel 14"/>
          <p:cNvSpPr/>
          <p:nvPr userDrawn="1"/>
        </p:nvSpPr>
        <p:spPr>
          <a:xfrm>
            <a:off x="4501299" y="1884384"/>
            <a:ext cx="4572000" cy="913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sv-SE" sz="1400" b="1" kern="0" dirty="0">
                <a:solidFill>
                  <a:srgbClr val="155697"/>
                </a:solidFill>
              </a:rPr>
              <a:t>Ändra mall på en befintlig sida</a:t>
            </a:r>
          </a:p>
          <a:p>
            <a:pPr marL="171450" indent="-171450">
              <a:spcBef>
                <a:spcPts val="160"/>
              </a:spcBef>
              <a:buFont typeface="Arial" panose="020B0604020202020204" pitchFamily="34" charset="0"/>
              <a:buChar char="•"/>
            </a:pPr>
            <a:r>
              <a:rPr lang="sv-SE" sz="1200" b="0" u="none" kern="0" dirty="0"/>
              <a:t>Markera den sida i presentationen som du </a:t>
            </a:r>
            <a:br>
              <a:rPr lang="sv-SE" sz="1200" b="0" u="none" kern="0" dirty="0"/>
            </a:br>
            <a:r>
              <a:rPr lang="sv-SE" sz="1200" b="0" u="none" kern="0" dirty="0"/>
              <a:t>vill byta </a:t>
            </a:r>
            <a:r>
              <a:rPr lang="sv-SE" sz="1200" b="0" u="none" kern="0" dirty="0" err="1"/>
              <a:t>sidmall</a:t>
            </a:r>
            <a:r>
              <a:rPr lang="sv-SE" sz="1200" b="0" u="none" kern="0" dirty="0"/>
              <a:t> på. </a:t>
            </a:r>
          </a:p>
          <a:p>
            <a:pPr marL="171450" marR="0" indent="-171450" algn="l" defTabSz="762000" rtl="0" eaLnBrk="1" fontAlgn="base" latinLnBrk="0" hangingPunct="1">
              <a:lnSpc>
                <a:spcPct val="100000"/>
              </a:lnSpc>
              <a:spcBef>
                <a:spcPts val="160"/>
              </a:spcBef>
              <a:spcAft>
                <a:spcPct val="0"/>
              </a:spcAft>
              <a:buClr>
                <a:schemeClr val="tx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sv-SE" sz="1200" b="0" u="none" kern="0" dirty="0"/>
              <a:t>Gå</a:t>
            </a:r>
            <a:r>
              <a:rPr lang="sv-SE" sz="1200" b="0" u="none" kern="0" baseline="0" dirty="0"/>
              <a:t> upp till menyn </a:t>
            </a:r>
            <a:r>
              <a:rPr lang="sv-SE" sz="1200" b="1" u="none" kern="0" dirty="0"/>
              <a:t>Start</a:t>
            </a:r>
            <a:r>
              <a:rPr lang="sv-SE" sz="1200" b="1" u="none" kern="0" baseline="0" dirty="0"/>
              <a:t> </a:t>
            </a:r>
            <a:r>
              <a:rPr lang="sv-SE" sz="1200" b="0" u="none" kern="0" baseline="0" dirty="0"/>
              <a:t>och välj</a:t>
            </a:r>
            <a:r>
              <a:rPr lang="sv-SE" sz="1200" b="1" u="none" kern="0" baseline="0" dirty="0"/>
              <a:t> </a:t>
            </a:r>
            <a:r>
              <a:rPr lang="sv-SE" sz="1200" b="0" i="1" u="none" kern="0" baseline="0" dirty="0"/>
              <a:t>Layout</a:t>
            </a:r>
            <a:r>
              <a:rPr lang="sv-SE" sz="1200" b="0" u="none" kern="0" baseline="0" dirty="0"/>
              <a:t>.</a:t>
            </a:r>
            <a:r>
              <a:rPr lang="sv-SE" sz="1200" b="0" u="none" kern="0" dirty="0"/>
              <a:t> </a:t>
            </a:r>
          </a:p>
        </p:txBody>
      </p:sp>
      <p:sp>
        <p:nvSpPr>
          <p:cNvPr id="11" name="Platshållare för text 12"/>
          <p:cNvSpPr txBox="1">
            <a:spLocks/>
          </p:cNvSpPr>
          <p:nvPr userDrawn="1"/>
        </p:nvSpPr>
        <p:spPr>
          <a:xfrm>
            <a:off x="1051491" y="1139021"/>
            <a:ext cx="6419585" cy="691441"/>
          </a:xfrm>
          <a:prstGeom prst="rect">
            <a:avLst/>
          </a:prstGeom>
        </p:spPr>
        <p:txBody>
          <a:bodyPr/>
          <a:lstStyle>
            <a:lvl1pPr marL="285750" indent="-285750" algn="l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6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36575" indent="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None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0975" indent="-180975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spcBef>
                <a:spcPts val="160"/>
              </a:spcBef>
              <a:buNone/>
            </a:pPr>
            <a:r>
              <a:rPr lang="sv-SE" sz="1200" b="1" i="0" u="none" kern="0" baseline="0" dirty="0"/>
              <a:t>Det finns två gemensamma powerpointmallar för organisationen, en blå och en vit. Du hittar båda i VIS. Avsändaren är Region Norrbotten, oavsett vilken division vi tillhör. Använd de befintliga sidmallarna (layout) så långt det är möjligt.</a:t>
            </a:r>
            <a:endParaRPr lang="sv-SE" sz="1400" i="0" u="none" kern="0" baseline="0" dirty="0"/>
          </a:p>
        </p:txBody>
      </p:sp>
    </p:spTree>
    <p:extLst>
      <p:ext uri="{BB962C8B-B14F-4D97-AF65-F5344CB8AC3E}">
        <p14:creationId xmlns:p14="http://schemas.microsoft.com/office/powerpoint/2010/main" val="385185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He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8467"/>
            <a:ext cx="9144000" cy="51519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0413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Helbild med text ovanp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5196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62001" y="734616"/>
            <a:ext cx="3590925" cy="2065734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3683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  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233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itel &amp; presentatö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1319002" y="1084333"/>
            <a:ext cx="6497905" cy="1011503"/>
          </a:xfrm>
          <a:prstGeom prst="rect">
            <a:avLst/>
          </a:prstGeom>
        </p:spPr>
        <p:txBody>
          <a:bodyPr anchor="b"/>
          <a:lstStyle>
            <a:lvl1pPr algn="ctr">
              <a:defRPr sz="32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8" name="Platshållare för text 12"/>
          <p:cNvSpPr>
            <a:spLocks noGrp="1"/>
          </p:cNvSpPr>
          <p:nvPr>
            <p:ph type="body" sz="quarter" idx="14"/>
          </p:nvPr>
        </p:nvSpPr>
        <p:spPr>
          <a:xfrm>
            <a:off x="1319002" y="2127489"/>
            <a:ext cx="6505997" cy="68853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29392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ubrik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1592722" y="384370"/>
            <a:ext cx="5978095" cy="834016"/>
          </a:xfrm>
          <a:prstGeom prst="rect">
            <a:avLst/>
          </a:prstGeom>
        </p:spPr>
        <p:txBody>
          <a:bodyPr anchor="b" anchorCtr="0"/>
          <a:lstStyle>
            <a:lvl1pPr>
              <a:defRPr sz="2400" b="1" baseline="0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592722" y="1314954"/>
            <a:ext cx="5978096" cy="3049084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44556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ra figur eller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innehåll 2"/>
          <p:cNvSpPr>
            <a:spLocks noGrp="1"/>
          </p:cNvSpPr>
          <p:nvPr>
            <p:ph sz="half" idx="1"/>
          </p:nvPr>
        </p:nvSpPr>
        <p:spPr>
          <a:xfrm>
            <a:off x="1134534" y="355600"/>
            <a:ext cx="6917266" cy="40084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36789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igur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ubrik 8"/>
          <p:cNvSpPr>
            <a:spLocks noGrp="1"/>
          </p:cNvSpPr>
          <p:nvPr>
            <p:ph type="title"/>
          </p:nvPr>
        </p:nvSpPr>
        <p:spPr>
          <a:xfrm>
            <a:off x="5494493" y="439043"/>
            <a:ext cx="3197701" cy="607580"/>
          </a:xfrm>
          <a:prstGeom prst="rect">
            <a:avLst/>
          </a:prstGeom>
        </p:spPr>
        <p:txBody>
          <a:bodyPr anchor="b" anchorCtr="0"/>
          <a:lstStyle>
            <a:lvl1pPr>
              <a:defRPr sz="2000" b="1" baseline="0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5" name="Platshållare för innehåll 2"/>
          <p:cNvSpPr>
            <a:spLocks noGrp="1"/>
          </p:cNvSpPr>
          <p:nvPr>
            <p:ph sz="half" idx="1"/>
          </p:nvPr>
        </p:nvSpPr>
        <p:spPr>
          <a:xfrm>
            <a:off x="525982" y="440267"/>
            <a:ext cx="4879497" cy="392377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800"/>
              </a:spcBef>
              <a:buFont typeface="Arial" panose="020B0604020202020204" pitchFamily="34" charset="0"/>
              <a:buNone/>
              <a:defRPr sz="1600" baseline="0">
                <a:latin typeface="+mn-lt"/>
              </a:defRPr>
            </a:lvl1pPr>
            <a:lvl2pPr marL="536575" indent="0">
              <a:buNone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5494492" y="1065562"/>
            <a:ext cx="3212538" cy="3298475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1013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Foto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 userDrawn="1"/>
        </p:nvSpPr>
        <p:spPr>
          <a:xfrm>
            <a:off x="495300" y="2585971"/>
            <a:ext cx="200977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sv-SE" sz="1100" dirty="0"/>
              <a:t>OBS! Om du behöver justera bilden inom ramen – dubbelklicka på bilden och välj verktyget ”Beskär” som dyker upp i menyn. 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8500" y="258945"/>
            <a:ext cx="5295900" cy="825388"/>
          </a:xfrm>
          <a:prstGeom prst="rect">
            <a:avLst/>
          </a:prstGeom>
        </p:spPr>
        <p:txBody>
          <a:bodyPr anchor="b"/>
          <a:lstStyle>
            <a:lvl1pPr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857500" cy="514350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6" name="Platshållare för innehåll 2"/>
          <p:cNvSpPr>
            <a:spLocks noGrp="1"/>
          </p:cNvSpPr>
          <p:nvPr>
            <p:ph sz="half" idx="10"/>
          </p:nvPr>
        </p:nvSpPr>
        <p:spPr>
          <a:xfrm>
            <a:off x="3234389" y="1168401"/>
            <a:ext cx="5300190" cy="3195638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  <a:lvl2pPr marL="822325" indent="-285750">
              <a:buFont typeface="Arial" panose="020B0604020202020204" pitchFamily="34" charset="0"/>
              <a:buChar char="•"/>
              <a:defRPr sz="16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5769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2448" y="348300"/>
            <a:ext cx="7550022" cy="742660"/>
          </a:xfrm>
          <a:prstGeom prst="rect">
            <a:avLst/>
          </a:prstGeom>
        </p:spPr>
        <p:txBody>
          <a:bodyPr anchor="ctr" anchorCtr="0"/>
          <a:lstStyle>
            <a:lvl1pPr algn="l"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83211" y="1257840"/>
            <a:ext cx="3557174" cy="309439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11" name="Straight Connector 10"/>
          <p:cNvCxnSpPr/>
          <p:nvPr userDrawn="1"/>
        </p:nvCxnSpPr>
        <p:spPr bwMode="auto">
          <a:xfrm flipH="1">
            <a:off x="4434107" y="1284703"/>
            <a:ext cx="22878" cy="305677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rgbClr val="6A6C63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5" name="Content Placeholder 2"/>
          <p:cNvSpPr>
            <a:spLocks noGrp="1"/>
          </p:cNvSpPr>
          <p:nvPr>
            <p:ph sz="half" idx="10"/>
          </p:nvPr>
        </p:nvSpPr>
        <p:spPr>
          <a:xfrm>
            <a:off x="4665297" y="1257840"/>
            <a:ext cx="3557174" cy="3094396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23931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Jämför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72448" y="247552"/>
            <a:ext cx="7560784" cy="774953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FontTx/>
              <a:buNone/>
              <a:defRPr sz="2400" b="1">
                <a:solidFill>
                  <a:srgbClr val="0070C0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683210" y="1647196"/>
            <a:ext cx="3664797" cy="26994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1"/>
          </p:nvPr>
        </p:nvSpPr>
        <p:spPr>
          <a:xfrm>
            <a:off x="669464" y="1043308"/>
            <a:ext cx="3702264" cy="4810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4555069" y="1648910"/>
            <a:ext cx="3690650" cy="269945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3"/>
          </p:nvPr>
        </p:nvSpPr>
        <p:spPr>
          <a:xfrm>
            <a:off x="4564979" y="1045022"/>
            <a:ext cx="3680739" cy="4810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b="1"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9" name="Rak 8"/>
          <p:cNvCxnSpPr/>
          <p:nvPr userDrawn="1"/>
        </p:nvCxnSpPr>
        <p:spPr bwMode="auto">
          <a:xfrm>
            <a:off x="677333" y="1591733"/>
            <a:ext cx="3691467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0" name="Rak 9"/>
          <p:cNvCxnSpPr/>
          <p:nvPr userDrawn="1"/>
        </p:nvCxnSpPr>
        <p:spPr bwMode="auto">
          <a:xfrm>
            <a:off x="4555068" y="1591733"/>
            <a:ext cx="3691467" cy="0"/>
          </a:xfrm>
          <a:prstGeom prst="line">
            <a:avLst/>
          </a:prstGeom>
          <a:solidFill>
            <a:schemeClr val="bg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096424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3743833"/>
            <a:ext cx="5486400" cy="603250"/>
          </a:xfrm>
          <a:prstGeom prst="rect">
            <a:avLst/>
          </a:prstGeom>
        </p:spPr>
        <p:txBody>
          <a:bodyPr anchor="t" anchorCtr="0"/>
          <a:lstStyle>
            <a:lvl1pPr marL="0" indent="0">
              <a:lnSpc>
                <a:spcPct val="110000"/>
              </a:lnSpc>
              <a:buNone/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315204"/>
            <a:ext cx="5486400" cy="425450"/>
          </a:xfrm>
          <a:prstGeom prst="rect">
            <a:avLst/>
          </a:prstGeom>
        </p:spPr>
        <p:txBody>
          <a:bodyPr anchor="b" anchorCtr="0"/>
          <a:lstStyle>
            <a:lvl1pPr>
              <a:defRPr sz="1600" b="1"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809276" y="338665"/>
            <a:ext cx="5455123" cy="292983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6198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179388" y="4731544"/>
            <a:ext cx="2087562" cy="270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defTabSz="76200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sv-SE" sz="600" dirty="0">
                <a:solidFill>
                  <a:srgbClr val="969696"/>
                </a:solidFill>
              </a:rPr>
            </a:br>
            <a:endParaRPr lang="sv-SE" sz="600" dirty="0">
              <a:solidFill>
                <a:srgbClr val="969696"/>
              </a:solidFill>
            </a:endParaRPr>
          </a:p>
        </p:txBody>
      </p:sp>
      <p:pic>
        <p:nvPicPr>
          <p:cNvPr id="6" name="Bildobjekt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522" y="4568759"/>
            <a:ext cx="1537487" cy="32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3" r:id="rId2"/>
    <p:sldLayoutId id="2147483671" r:id="rId3"/>
    <p:sldLayoutId id="2147483678" r:id="rId4"/>
    <p:sldLayoutId id="2147483672" r:id="rId5"/>
    <p:sldLayoutId id="2147483662" r:id="rId6"/>
    <p:sldLayoutId id="2147483674" r:id="rId7"/>
    <p:sldLayoutId id="2147483677" r:id="rId8"/>
    <p:sldLayoutId id="2147483676" r:id="rId9"/>
    <p:sldLayoutId id="2147483664" r:id="rId10"/>
    <p:sldLayoutId id="2147483680" r:id="rId11"/>
    <p:sldLayoutId id="2147483679" r:id="rId12"/>
  </p:sldLayoutIdLst>
  <p:hf sldNum="0" hdr="0"/>
  <p:txStyles>
    <p:titleStyle>
      <a:lvl1pPr algn="l" defTabSz="762000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2pPr>
      <a:lvl3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3pPr>
      <a:lvl4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4pPr>
      <a:lvl5pPr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Arial" charset="0"/>
        </a:defRPr>
      </a:lvl5pPr>
      <a:lvl6pPr marL="4572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6pPr>
      <a:lvl7pPr marL="9144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7pPr>
      <a:lvl8pPr marL="13716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8pPr>
      <a:lvl9pPr marL="1828800" algn="l" defTabSz="762000" rtl="0" eaLnBrk="1" fontAlgn="base" hangingPunct="1">
        <a:spcBef>
          <a:spcPct val="0"/>
        </a:spcBef>
        <a:spcAft>
          <a:spcPct val="0"/>
        </a:spcAft>
        <a:defRPr sz="3400">
          <a:solidFill>
            <a:srgbClr val="0D68B0"/>
          </a:solidFill>
          <a:latin typeface="Arial" charset="0"/>
        </a:defRPr>
      </a:lvl9pPr>
    </p:titleStyle>
    <p:bodyStyle>
      <a:lvl1pPr marL="107950" indent="-107950" algn="l" defTabSz="762000" rtl="0" eaLnBrk="1" fontAlgn="base" hangingPunct="1">
        <a:spcBef>
          <a:spcPct val="100000"/>
        </a:spcBef>
        <a:spcAft>
          <a:spcPct val="0"/>
        </a:spcAft>
        <a:buClr>
          <a:schemeClr val="tx2"/>
        </a:buClr>
        <a:buFont typeface="Arial" charset="0"/>
        <a:buChar char="•"/>
        <a:defRPr sz="1600">
          <a:solidFill>
            <a:schemeClr val="tx2"/>
          </a:solidFill>
          <a:latin typeface="+mn-lt"/>
          <a:ea typeface="+mn-ea"/>
          <a:cs typeface="+mn-cs"/>
        </a:defRPr>
      </a:lvl1pPr>
      <a:lvl2pPr marL="720725" indent="-18415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0000"/>
        <a:buFont typeface="Arial" charset="0"/>
        <a:buChar char="–"/>
        <a:defRPr sz="1600">
          <a:solidFill>
            <a:schemeClr val="tx2"/>
          </a:solidFill>
          <a:latin typeface="+mn-lt"/>
        </a:defRPr>
      </a:lvl2pPr>
      <a:lvl3pPr marL="1257300" indent="-873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Arial" charset="0"/>
        <a:buChar char="•"/>
        <a:defRPr sz="1600">
          <a:solidFill>
            <a:schemeClr val="tx2"/>
          </a:solidFill>
          <a:latin typeface="+mn-lt"/>
        </a:defRPr>
      </a:lvl3pPr>
      <a:lvl4pPr marL="1790700" indent="-1762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Arial" charset="0"/>
        <a:buChar char="–"/>
        <a:defRPr sz="1600">
          <a:solidFill>
            <a:schemeClr val="tx2"/>
          </a:solidFill>
          <a:latin typeface="+mn-lt"/>
        </a:defRPr>
      </a:lvl4pPr>
      <a:lvl5pPr marL="2154238" indent="-87313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65000"/>
        <a:buFont typeface="Arial" charset="0"/>
        <a:buChar char="•"/>
        <a:defRPr sz="1600">
          <a:solidFill>
            <a:schemeClr val="tx2"/>
          </a:solidFill>
          <a:latin typeface="+mn-lt"/>
        </a:defRPr>
      </a:lvl5pPr>
      <a:lvl6pPr marL="24384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6pPr>
      <a:lvl7pPr marL="28956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7pPr>
      <a:lvl8pPr marL="33528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8pPr>
      <a:lvl9pPr marL="3810000" indent="-228600" algn="l" defTabSz="7620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pitchFamily="2" charset="2"/>
        <a:buChar char="l"/>
        <a:defRPr sz="1600">
          <a:solidFill>
            <a:schemeClr val="tx2"/>
          </a:solidFill>
          <a:latin typeface="+mn-lt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insikt.vardenisiffror.se/" TargetMode="Externa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ulrika.m.lundstrom@norrbotten.se" TargetMode="External"/><Relationship Id="rId2" Type="http://schemas.openxmlformats.org/officeDocument/2006/relationships/hyperlink" Target="mailto:sofia.reinholdt@norrbotten.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179700" y="907536"/>
            <a:ext cx="6497905" cy="1011503"/>
          </a:xfrm>
        </p:spPr>
        <p:txBody>
          <a:bodyPr/>
          <a:lstStyle/>
          <a:p>
            <a:r>
              <a:rPr lang="sv-SE" dirty="0"/>
              <a:t>GOD VÅRD 2020</a:t>
            </a:r>
            <a:endParaRPr lang="en-US" dirty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4"/>
          </p:nvPr>
        </p:nvSpPr>
        <p:spPr>
          <a:xfrm>
            <a:off x="3179700" y="1968620"/>
            <a:ext cx="6505997" cy="688539"/>
          </a:xfrm>
        </p:spPr>
        <p:txBody>
          <a:bodyPr/>
          <a:lstStyle/>
          <a:p>
            <a:r>
              <a:rPr lang="sv-SE" dirty="0"/>
              <a:t>En analys för Region Norrbotten</a:t>
            </a:r>
            <a:endParaRPr lang="en-US" dirty="0"/>
          </a:p>
        </p:txBody>
      </p:sp>
      <p:sp>
        <p:nvSpPr>
          <p:cNvPr id="4" name="Platshållare för text 2"/>
          <p:cNvSpPr txBox="1">
            <a:spLocks/>
          </p:cNvSpPr>
          <p:nvPr/>
        </p:nvSpPr>
        <p:spPr>
          <a:xfrm>
            <a:off x="1372167" y="3663035"/>
            <a:ext cx="6505997" cy="688539"/>
          </a:xfrm>
          <a:prstGeom prst="rect">
            <a:avLst/>
          </a:prstGeom>
        </p:spPr>
        <p:txBody>
          <a:bodyPr anchor="ctr"/>
          <a:lstStyle>
            <a:lvl1pPr marL="0" indent="0" algn="ctr" defTabSz="762000" rtl="0" eaLnBrk="1" fontAlgn="base" hangingPunct="1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None/>
              <a:defRPr sz="2000" b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20725" indent="-18415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90700" indent="-1762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Arial" charset="0"/>
              <a:buChar char="–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4238" indent="-87313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Arial" charset="0"/>
              <a:buChar char="•"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384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6pPr>
            <a:lvl7pPr marL="28956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7pPr>
            <a:lvl8pPr marL="33528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8pPr>
            <a:lvl9pPr marL="3810000" indent="-228600" algn="l" defTabSz="7620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50000"/>
              <a:buFont typeface="Wingdings" pitchFamily="2" charset="2"/>
              <a:buChar char="l"/>
              <a:defRPr sz="1600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sv-SE" sz="1600" kern="0" dirty="0"/>
              <a:t>Sofia Reinholdt (analytiker)</a:t>
            </a:r>
          </a:p>
          <a:p>
            <a:r>
              <a:rPr lang="sv-SE" sz="1600" kern="0" dirty="0"/>
              <a:t>Ulrica Lundström (kunskapsstyrningsstrateg)</a:t>
            </a: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2"/>
          <a:srcRect b="55010"/>
          <a:stretch/>
        </p:blipFill>
        <p:spPr>
          <a:xfrm>
            <a:off x="2135532" y="1860084"/>
            <a:ext cx="1696346" cy="1436017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3"/>
          <a:srcRect l="1" r="4719"/>
          <a:stretch/>
        </p:blipFill>
        <p:spPr>
          <a:xfrm>
            <a:off x="2232840" y="386097"/>
            <a:ext cx="1609671" cy="1484618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4"/>
          <a:srcRect l="5579" t="20990" r="21502" b="-334"/>
          <a:stretch/>
        </p:blipFill>
        <p:spPr>
          <a:xfrm>
            <a:off x="457204" y="386099"/>
            <a:ext cx="1786269" cy="2915424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 bwMode="auto">
          <a:xfrm>
            <a:off x="457204" y="368938"/>
            <a:ext cx="3385307" cy="2927163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ektangel 8"/>
          <p:cNvSpPr/>
          <p:nvPr/>
        </p:nvSpPr>
        <p:spPr bwMode="auto">
          <a:xfrm>
            <a:off x="304300" y="214005"/>
            <a:ext cx="3693542" cy="324157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4982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-5183" y="91679"/>
            <a:ext cx="9355244" cy="834016"/>
          </a:xfrm>
        </p:spPr>
        <p:txBody>
          <a:bodyPr anchor="ctr"/>
          <a:lstStyle/>
          <a:p>
            <a:r>
              <a:rPr lang="sv-SE" sz="2250" dirty="0"/>
              <a:t>3. Har vi tillgång till hälso- och sjukvården när vi behöver den?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68093" y="1896893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ruta 7"/>
          <p:cNvSpPr txBox="1"/>
          <p:nvPr/>
        </p:nvSpPr>
        <p:spPr>
          <a:xfrm>
            <a:off x="470848" y="2221998"/>
            <a:ext cx="32937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68089" y="253205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textruta 9"/>
          <p:cNvSpPr txBox="1"/>
          <p:nvPr/>
        </p:nvSpPr>
        <p:spPr>
          <a:xfrm>
            <a:off x="68089" y="287896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1" name="textruta 10"/>
          <p:cNvSpPr txBox="1"/>
          <p:nvPr/>
        </p:nvSpPr>
        <p:spPr>
          <a:xfrm>
            <a:off x="68089" y="319860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100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341744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377309"/>
              </p:ext>
            </p:extLst>
          </p:nvPr>
        </p:nvGraphicFramePr>
        <p:xfrm>
          <a:off x="390722" y="1282367"/>
          <a:ext cx="8381137" cy="3053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8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0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b="1" dirty="0"/>
                        <a:t>Indikatornamn</a:t>
                      </a:r>
                      <a:endParaRPr lang="en-US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1" dirty="0"/>
                        <a:t>Senaste</a:t>
                      </a:r>
                      <a:r>
                        <a:rPr lang="sv-SE" sz="1200" b="1" baseline="0" dirty="0"/>
                        <a:t> värde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2020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2019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2018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2017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9. Tillgång till den hälso- och sjukvård som man behöver  (2020)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aseline="0" dirty="0"/>
                        <a:t>        </a:t>
                      </a:r>
                      <a:r>
                        <a:rPr lang="sv-SE" sz="1800" b="1" baseline="0" dirty="0"/>
                        <a:t> *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10. Tandvårdsundersökning de senaste två åren (2018)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11. Primärvårdens tillgänglighet per telefon (2020)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12. Medicinsk bedömning i primärvård inom 3 dagar (2020)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13. Tid till läkarbedömning vid akutbesök (2018)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100" dirty="0"/>
                        <a:t>14. Responstid för ambulans (2020)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15. Startade utredningar/behandlingar inom 30 dagar BUP (2020) 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5" name="Höger 34"/>
          <p:cNvSpPr/>
          <p:nvPr/>
        </p:nvSpPr>
        <p:spPr bwMode="auto">
          <a:xfrm>
            <a:off x="4942201" y="2924492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Höger 16"/>
          <p:cNvSpPr/>
          <p:nvPr/>
        </p:nvSpPr>
        <p:spPr bwMode="auto">
          <a:xfrm rot="16200000">
            <a:off x="4956062" y="1803451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Höger 17"/>
          <p:cNvSpPr/>
          <p:nvPr/>
        </p:nvSpPr>
        <p:spPr bwMode="auto">
          <a:xfrm rot="18681299">
            <a:off x="5830902" y="2167717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Höger 18"/>
          <p:cNvSpPr/>
          <p:nvPr/>
        </p:nvSpPr>
        <p:spPr bwMode="auto">
          <a:xfrm>
            <a:off x="4931872" y="2549956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Höger 20"/>
          <p:cNvSpPr/>
          <p:nvPr/>
        </p:nvSpPr>
        <p:spPr bwMode="auto">
          <a:xfrm rot="2494784">
            <a:off x="4939952" y="367275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Höger 22"/>
          <p:cNvSpPr/>
          <p:nvPr/>
        </p:nvSpPr>
        <p:spPr bwMode="auto">
          <a:xfrm rot="2494784">
            <a:off x="5841505" y="331818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Höger 23"/>
          <p:cNvSpPr/>
          <p:nvPr/>
        </p:nvSpPr>
        <p:spPr bwMode="auto">
          <a:xfrm rot="18681299">
            <a:off x="4940680" y="402296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73242" y="211723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¤</a:t>
            </a:r>
          </a:p>
        </p:txBody>
      </p:sp>
      <p:graphicFrame>
        <p:nvGraphicFramePr>
          <p:cNvPr id="20" name="Tabell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5360679"/>
              </p:ext>
            </p:extLst>
          </p:nvPr>
        </p:nvGraphicFramePr>
        <p:xfrm>
          <a:off x="1850062" y="4657520"/>
          <a:ext cx="52143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   Sämst i riket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Bättre än riket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Rikets</a:t>
                      </a:r>
                      <a:r>
                        <a:rPr lang="sv-SE" sz="900" baseline="0" dirty="0"/>
                        <a:t> värde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Sämre</a:t>
                      </a:r>
                      <a:r>
                        <a:rPr lang="sv-SE" sz="900" baseline="0" dirty="0"/>
                        <a:t> än riket</a:t>
                      </a:r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*Trendriktning</a:t>
                      </a:r>
                      <a:r>
                        <a:rPr lang="sv-SE" sz="900" baseline="0" dirty="0"/>
                        <a:t> RN sedan föregående mätning</a:t>
                      </a:r>
                      <a:endParaRPr lang="en-US" sz="9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2" name="textruta 21"/>
          <p:cNvSpPr txBox="1"/>
          <p:nvPr/>
        </p:nvSpPr>
        <p:spPr>
          <a:xfrm>
            <a:off x="1836716" y="46590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¤</a:t>
            </a:r>
          </a:p>
        </p:txBody>
      </p:sp>
    </p:spTree>
    <p:extLst>
      <p:ext uri="{BB962C8B-B14F-4D97-AF65-F5344CB8AC3E}">
        <p14:creationId xmlns:p14="http://schemas.microsoft.com/office/powerpoint/2010/main" val="2464118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-5183" y="91679"/>
            <a:ext cx="9355244" cy="834016"/>
          </a:xfrm>
        </p:spPr>
        <p:txBody>
          <a:bodyPr anchor="ctr"/>
          <a:lstStyle/>
          <a:p>
            <a:r>
              <a:rPr lang="sv-SE" sz="2250" dirty="0"/>
              <a:t>3. Har vi tillgång till hälso- och sjukvården när vi behöver den?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68093" y="1896893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ruta 7"/>
          <p:cNvSpPr txBox="1"/>
          <p:nvPr/>
        </p:nvSpPr>
        <p:spPr>
          <a:xfrm>
            <a:off x="68089" y="2221998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68089" y="253205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textruta 9"/>
          <p:cNvSpPr txBox="1"/>
          <p:nvPr/>
        </p:nvSpPr>
        <p:spPr>
          <a:xfrm>
            <a:off x="68089" y="287896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1" name="textruta 10"/>
          <p:cNvSpPr txBox="1"/>
          <p:nvPr/>
        </p:nvSpPr>
        <p:spPr>
          <a:xfrm>
            <a:off x="68089" y="319860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100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341744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9239577"/>
              </p:ext>
            </p:extLst>
          </p:nvPr>
        </p:nvGraphicFramePr>
        <p:xfrm>
          <a:off x="322632" y="1282367"/>
          <a:ext cx="8373900" cy="3053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92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3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20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20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20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20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b="1" dirty="0"/>
                        <a:t>Indikatornamn</a:t>
                      </a:r>
                      <a:endParaRPr lang="en-US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1" dirty="0"/>
                        <a:t>Senaste</a:t>
                      </a:r>
                      <a:r>
                        <a:rPr lang="sv-SE" sz="1200" b="1" baseline="0" dirty="0"/>
                        <a:t> värde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2020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  <a:endParaRPr lang="sv-SE" sz="1200" b="1" dirty="0"/>
                    </a:p>
                    <a:p>
                      <a:pPr algn="ctr"/>
                      <a:r>
                        <a:rPr lang="sv-SE" sz="1200" b="1" dirty="0"/>
                        <a:t>2019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b="1" dirty="0"/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2018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="1" dirty="0"/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2017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16. Besök inom 90 dagar i specialiserad vård (2020)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aseline="0" dirty="0"/>
                        <a:t>        </a:t>
                      </a:r>
                      <a:r>
                        <a:rPr lang="sv-SE" sz="1800" b="1" baseline="0" dirty="0"/>
                        <a:t> *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17. Operationer inom 90 dagar (2020)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18. Väntetid från diagnos till behandling vid tjocktarmscancer (2019)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19. Överbeläggningar och utlokaliserade patienter (2019)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20. Utskrivningsklara patienter på sjukhus (2019)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21. Väntetid till särskilt boende (2019)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22. Rutin för vårdplanering i samverkan (2019)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1" name="Höger 20"/>
          <p:cNvSpPr/>
          <p:nvPr/>
        </p:nvSpPr>
        <p:spPr bwMode="auto">
          <a:xfrm rot="2494784">
            <a:off x="5786112" y="367275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Höger 23"/>
          <p:cNvSpPr/>
          <p:nvPr/>
        </p:nvSpPr>
        <p:spPr bwMode="auto">
          <a:xfrm rot="18681299">
            <a:off x="5800493" y="402296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Höger 19"/>
          <p:cNvSpPr/>
          <p:nvPr/>
        </p:nvSpPr>
        <p:spPr bwMode="auto">
          <a:xfrm rot="16200000">
            <a:off x="4969552" y="3293256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Höger 21"/>
          <p:cNvSpPr/>
          <p:nvPr/>
        </p:nvSpPr>
        <p:spPr bwMode="auto">
          <a:xfrm rot="2494784">
            <a:off x="4980186" y="2948380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Höger 24"/>
          <p:cNvSpPr/>
          <p:nvPr/>
        </p:nvSpPr>
        <p:spPr bwMode="auto">
          <a:xfrm rot="5400000">
            <a:off x="4969551" y="2561238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Höger 25"/>
          <p:cNvSpPr/>
          <p:nvPr/>
        </p:nvSpPr>
        <p:spPr bwMode="auto">
          <a:xfrm rot="2494784">
            <a:off x="4989666" y="2200808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Höger 27"/>
          <p:cNvSpPr/>
          <p:nvPr/>
        </p:nvSpPr>
        <p:spPr bwMode="auto">
          <a:xfrm rot="21405908">
            <a:off x="5009999" y="1820602"/>
            <a:ext cx="221359" cy="220690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14925" y="3589149"/>
            <a:ext cx="25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¤</a:t>
            </a:r>
          </a:p>
        </p:txBody>
      </p:sp>
      <p:graphicFrame>
        <p:nvGraphicFramePr>
          <p:cNvPr id="19" name="Tabell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393781"/>
              </p:ext>
            </p:extLst>
          </p:nvPr>
        </p:nvGraphicFramePr>
        <p:xfrm>
          <a:off x="1850062" y="4657520"/>
          <a:ext cx="52143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   Sämst i riket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Bättre än riket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Rikets</a:t>
                      </a:r>
                      <a:r>
                        <a:rPr lang="sv-SE" sz="900" baseline="0" dirty="0"/>
                        <a:t> värde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Sämre</a:t>
                      </a:r>
                      <a:r>
                        <a:rPr lang="sv-SE" sz="900" baseline="0" dirty="0"/>
                        <a:t> än riket</a:t>
                      </a:r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*Trendriktning</a:t>
                      </a:r>
                      <a:r>
                        <a:rPr lang="sv-SE" sz="900" baseline="0" dirty="0"/>
                        <a:t> RN sedan föregående mätning</a:t>
                      </a:r>
                      <a:endParaRPr lang="en-US" sz="9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ruta 22"/>
          <p:cNvSpPr txBox="1"/>
          <p:nvPr/>
        </p:nvSpPr>
        <p:spPr>
          <a:xfrm>
            <a:off x="1830644" y="4649566"/>
            <a:ext cx="25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¤</a:t>
            </a:r>
          </a:p>
        </p:txBody>
      </p:sp>
    </p:spTree>
    <p:extLst>
      <p:ext uri="{BB962C8B-B14F-4D97-AF65-F5344CB8AC3E}">
        <p14:creationId xmlns:p14="http://schemas.microsoft.com/office/powerpoint/2010/main" val="2632094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-5183" y="91679"/>
            <a:ext cx="9355244" cy="834016"/>
          </a:xfrm>
        </p:spPr>
        <p:txBody>
          <a:bodyPr anchor="ctr"/>
          <a:lstStyle/>
          <a:p>
            <a:r>
              <a:rPr lang="sv-SE" sz="2250" dirty="0"/>
              <a:t>4. Hur väl bidrar hälso- och sjukvården till att hålla oss friska?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68093" y="1896893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ruta 7"/>
          <p:cNvSpPr txBox="1"/>
          <p:nvPr/>
        </p:nvSpPr>
        <p:spPr>
          <a:xfrm>
            <a:off x="68089" y="2221998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68089" y="253205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textruta 9"/>
          <p:cNvSpPr txBox="1"/>
          <p:nvPr/>
        </p:nvSpPr>
        <p:spPr>
          <a:xfrm>
            <a:off x="68089" y="287896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1" name="textruta 10"/>
          <p:cNvSpPr txBox="1"/>
          <p:nvPr/>
        </p:nvSpPr>
        <p:spPr>
          <a:xfrm>
            <a:off x="68089" y="319860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100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341744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385212"/>
              </p:ext>
            </p:extLst>
          </p:nvPr>
        </p:nvGraphicFramePr>
        <p:xfrm>
          <a:off x="390722" y="1282367"/>
          <a:ext cx="8381137" cy="19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436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b="1" dirty="0"/>
                        <a:t>Indikatornamn</a:t>
                      </a:r>
                      <a:endParaRPr lang="en-US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1" dirty="0"/>
                        <a:t>Senaste</a:t>
                      </a:r>
                      <a:r>
                        <a:rPr lang="sv-SE" sz="1200" b="1" baseline="0" dirty="0"/>
                        <a:t> värde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2020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2019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2018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2017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23. Vaccination</a:t>
                      </a:r>
                      <a:r>
                        <a:rPr lang="sv-SE" sz="1100" baseline="0" dirty="0"/>
                        <a:t> av barn (MPR) (2019)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aseline="0" dirty="0"/>
                        <a:t>        </a:t>
                      </a:r>
                      <a:r>
                        <a:rPr lang="sv-SE" sz="1800" b="1" baseline="0" dirty="0"/>
                        <a:t> </a:t>
                      </a:r>
                      <a:endParaRPr lang="en-US" sz="18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*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25. Rökning</a:t>
                      </a:r>
                      <a:r>
                        <a:rPr lang="sv-SE" sz="1100" baseline="0" dirty="0"/>
                        <a:t> vid diabetes (alla diabetestyper) (2018)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26. Fysiskt träningsprogram</a:t>
                      </a:r>
                      <a:r>
                        <a:rPr lang="sv-SE" sz="1100" baseline="0" dirty="0"/>
                        <a:t> efter hjärtinfarkt (2020)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27. Fallskador bland äldre (2018)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" name="Höger 20"/>
          <p:cNvSpPr/>
          <p:nvPr/>
        </p:nvSpPr>
        <p:spPr bwMode="auto">
          <a:xfrm rot="2494784">
            <a:off x="5799760" y="2935771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Höger 23"/>
          <p:cNvSpPr/>
          <p:nvPr/>
        </p:nvSpPr>
        <p:spPr bwMode="auto">
          <a:xfrm rot="18681299">
            <a:off x="5797472" y="218054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Höger 21"/>
          <p:cNvSpPr/>
          <p:nvPr/>
        </p:nvSpPr>
        <p:spPr bwMode="auto">
          <a:xfrm rot="2494784">
            <a:off x="4930036" y="2566238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Höger 27"/>
          <p:cNvSpPr/>
          <p:nvPr/>
        </p:nvSpPr>
        <p:spPr bwMode="auto">
          <a:xfrm rot="21405908">
            <a:off x="5817580" y="1816054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5" name="Tabell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7006020"/>
              </p:ext>
            </p:extLst>
          </p:nvPr>
        </p:nvGraphicFramePr>
        <p:xfrm>
          <a:off x="1850062" y="4657520"/>
          <a:ext cx="52143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   Sämst i riket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Bättre än riket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Rikets</a:t>
                      </a:r>
                      <a:r>
                        <a:rPr lang="sv-SE" sz="900" baseline="0" dirty="0"/>
                        <a:t> värde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Sämre</a:t>
                      </a:r>
                      <a:r>
                        <a:rPr lang="sv-SE" sz="900" baseline="0" dirty="0"/>
                        <a:t> än riket</a:t>
                      </a:r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*Trendriktning</a:t>
                      </a:r>
                      <a:r>
                        <a:rPr lang="sv-SE" sz="900" baseline="0" dirty="0"/>
                        <a:t> RN sedan föregående mätning</a:t>
                      </a:r>
                      <a:endParaRPr lang="en-US" sz="9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6" name="textruta 15"/>
          <p:cNvSpPr txBox="1"/>
          <p:nvPr/>
        </p:nvSpPr>
        <p:spPr>
          <a:xfrm>
            <a:off x="1830644" y="4649566"/>
            <a:ext cx="25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¤</a:t>
            </a:r>
          </a:p>
        </p:txBody>
      </p:sp>
    </p:spTree>
    <p:extLst>
      <p:ext uri="{BB962C8B-B14F-4D97-AF65-F5344CB8AC3E}">
        <p14:creationId xmlns:p14="http://schemas.microsoft.com/office/powerpoint/2010/main" val="1517004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-5183" y="91679"/>
            <a:ext cx="9355244" cy="834016"/>
          </a:xfrm>
        </p:spPr>
        <p:txBody>
          <a:bodyPr anchor="ctr"/>
          <a:lstStyle/>
          <a:p>
            <a:r>
              <a:rPr lang="sv-SE" sz="2250" dirty="0"/>
              <a:t>5. Hur är kvaliteten i hälso- och sjukvården vi får?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545910" y="1896893"/>
            <a:ext cx="32186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ruta 7"/>
          <p:cNvSpPr txBox="1"/>
          <p:nvPr/>
        </p:nvSpPr>
        <p:spPr>
          <a:xfrm>
            <a:off x="545910" y="2221998"/>
            <a:ext cx="32186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68089" y="253205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textruta 9"/>
          <p:cNvSpPr txBox="1"/>
          <p:nvPr/>
        </p:nvSpPr>
        <p:spPr>
          <a:xfrm>
            <a:off x="68089" y="287896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1" name="textruta 10"/>
          <p:cNvSpPr txBox="1"/>
          <p:nvPr/>
        </p:nvSpPr>
        <p:spPr>
          <a:xfrm>
            <a:off x="68089" y="319860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100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341744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995492"/>
              </p:ext>
            </p:extLst>
          </p:nvPr>
        </p:nvGraphicFramePr>
        <p:xfrm>
          <a:off x="390722" y="763743"/>
          <a:ext cx="8476833" cy="3794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99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3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8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82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3828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82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b="1" dirty="0"/>
                        <a:t>Indikatornamn</a:t>
                      </a:r>
                      <a:endParaRPr lang="en-US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1" dirty="0"/>
                        <a:t>Senaste</a:t>
                      </a:r>
                      <a:r>
                        <a:rPr lang="sv-SE" sz="1200" b="1" baseline="0" dirty="0"/>
                        <a:t> värde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2020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2019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2018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2017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28. Påverkbar slutenvård - hjärtsvikt, diabetes, astma, KOL (2018)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aseline="0" dirty="0"/>
                        <a:t>        </a:t>
                      </a:r>
                      <a:r>
                        <a:rPr lang="sv-SE" sz="1800" b="1" baseline="0" dirty="0"/>
                        <a:t> </a:t>
                      </a:r>
                      <a:endParaRPr lang="en-US" sz="18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v-S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*</a:t>
                      </a:r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29. Oplanerade återinskrivningar bland äldre (2020)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30. Blodsockervärde, diabetes typ-2 (över 70 </a:t>
                      </a:r>
                      <a:r>
                        <a:rPr lang="sv-SE" sz="1100" dirty="0" err="1"/>
                        <a:t>mmol</a:t>
                      </a:r>
                      <a:r>
                        <a:rPr lang="sv-SE" sz="1100" dirty="0"/>
                        <a:t>/mol) (2020)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31. Överdödlighet i hjärt-kärlsjukdom vid diabetes (2018)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32. Trycksår i sluten vård (grad 2–4) (2020)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33. Vårdrelaterade infektioner (2018)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34. Hälsotillstånd hos nyfödda (låg </a:t>
                      </a:r>
                      <a:r>
                        <a:rPr lang="sv-SE" sz="1100" dirty="0" err="1"/>
                        <a:t>Apgar</a:t>
                      </a:r>
                      <a:r>
                        <a:rPr lang="sv-SE" sz="1100" dirty="0"/>
                        <a:t>-poäng) (2017)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36. Äldre med läkemedel som bör undvikas (2020)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37. Användning av antipsykotiska läkemedel hos äldre (2020)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Höger 20"/>
          <p:cNvSpPr/>
          <p:nvPr/>
        </p:nvSpPr>
        <p:spPr bwMode="auto">
          <a:xfrm rot="2494784">
            <a:off x="4937100" y="4273063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Höger 23"/>
          <p:cNvSpPr/>
          <p:nvPr/>
        </p:nvSpPr>
        <p:spPr bwMode="auto">
          <a:xfrm rot="18681299">
            <a:off x="4969725" y="2766151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Höger 21"/>
          <p:cNvSpPr/>
          <p:nvPr/>
        </p:nvSpPr>
        <p:spPr bwMode="auto">
          <a:xfrm rot="2494784">
            <a:off x="5811556" y="3523620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Höger 25"/>
          <p:cNvSpPr/>
          <p:nvPr/>
        </p:nvSpPr>
        <p:spPr bwMode="auto">
          <a:xfrm rot="2494784">
            <a:off x="5806254" y="241521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Höger 17"/>
          <p:cNvSpPr/>
          <p:nvPr/>
        </p:nvSpPr>
        <p:spPr bwMode="auto">
          <a:xfrm rot="18681299">
            <a:off x="5784989" y="1285446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Höger 18"/>
          <p:cNvSpPr/>
          <p:nvPr/>
        </p:nvSpPr>
        <p:spPr bwMode="auto">
          <a:xfrm rot="18681299">
            <a:off x="4968398" y="2014834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Höger 22"/>
          <p:cNvSpPr/>
          <p:nvPr/>
        </p:nvSpPr>
        <p:spPr bwMode="auto">
          <a:xfrm rot="18681299">
            <a:off x="5817752" y="3131875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70346" y="195383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¤</a:t>
            </a:r>
          </a:p>
        </p:txBody>
      </p:sp>
      <p:sp>
        <p:nvSpPr>
          <p:cNvPr id="5" name="Rektangel 4"/>
          <p:cNvSpPr/>
          <p:nvPr/>
        </p:nvSpPr>
        <p:spPr>
          <a:xfrm>
            <a:off x="73539" y="4195573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¤</a:t>
            </a:r>
          </a:p>
        </p:txBody>
      </p:sp>
      <p:sp>
        <p:nvSpPr>
          <p:cNvPr id="25" name="Höger 24"/>
          <p:cNvSpPr/>
          <p:nvPr/>
        </p:nvSpPr>
        <p:spPr bwMode="auto">
          <a:xfrm>
            <a:off x="4931872" y="3879042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Höger 29"/>
          <p:cNvSpPr/>
          <p:nvPr/>
        </p:nvSpPr>
        <p:spPr bwMode="auto">
          <a:xfrm>
            <a:off x="4963771" y="1656811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31" name="Tabell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391027"/>
              </p:ext>
            </p:extLst>
          </p:nvPr>
        </p:nvGraphicFramePr>
        <p:xfrm>
          <a:off x="1850062" y="4657520"/>
          <a:ext cx="52143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   Sämst i riket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Bättre än riket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Rikets</a:t>
                      </a:r>
                      <a:r>
                        <a:rPr lang="sv-SE" sz="900" baseline="0" dirty="0"/>
                        <a:t> värde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Sämre</a:t>
                      </a:r>
                      <a:r>
                        <a:rPr lang="sv-SE" sz="900" baseline="0" dirty="0"/>
                        <a:t> än riket</a:t>
                      </a:r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*Trendriktning</a:t>
                      </a:r>
                      <a:r>
                        <a:rPr lang="sv-SE" sz="900" baseline="0" dirty="0"/>
                        <a:t> RN sedan föregående mätning</a:t>
                      </a:r>
                      <a:endParaRPr lang="en-US" sz="9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ektangel 31"/>
          <p:cNvSpPr/>
          <p:nvPr/>
        </p:nvSpPr>
        <p:spPr>
          <a:xfrm>
            <a:off x="1834321" y="4646887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¤</a:t>
            </a:r>
          </a:p>
        </p:txBody>
      </p:sp>
    </p:spTree>
    <p:extLst>
      <p:ext uri="{BB962C8B-B14F-4D97-AF65-F5344CB8AC3E}">
        <p14:creationId xmlns:p14="http://schemas.microsoft.com/office/powerpoint/2010/main" val="17813543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-5183" y="91679"/>
            <a:ext cx="9355244" cy="834016"/>
          </a:xfrm>
        </p:spPr>
        <p:txBody>
          <a:bodyPr anchor="ctr"/>
          <a:lstStyle/>
          <a:p>
            <a:r>
              <a:rPr lang="sv-SE" sz="2250" dirty="0"/>
              <a:t>5. Hur är kvaliteten i hälso- och sjukvården vi får?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68093" y="1896893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ruta 7"/>
          <p:cNvSpPr txBox="1"/>
          <p:nvPr/>
        </p:nvSpPr>
        <p:spPr>
          <a:xfrm>
            <a:off x="68089" y="2221998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559558" y="2532057"/>
            <a:ext cx="3205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textruta 9"/>
          <p:cNvSpPr txBox="1"/>
          <p:nvPr/>
        </p:nvSpPr>
        <p:spPr>
          <a:xfrm>
            <a:off x="68089" y="287896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1" name="textruta 10"/>
          <p:cNvSpPr txBox="1"/>
          <p:nvPr/>
        </p:nvSpPr>
        <p:spPr>
          <a:xfrm>
            <a:off x="68089" y="319860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100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341744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937252"/>
              </p:ext>
            </p:extLst>
          </p:nvPr>
        </p:nvGraphicFramePr>
        <p:xfrm>
          <a:off x="272954" y="763743"/>
          <a:ext cx="8423578" cy="3794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512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5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8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8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8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8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b="1" dirty="0"/>
                        <a:t>Indikatornamn</a:t>
                      </a:r>
                      <a:endParaRPr lang="en-US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1" dirty="0"/>
                        <a:t>Senaste</a:t>
                      </a:r>
                      <a:r>
                        <a:rPr lang="sv-SE" sz="1200" b="1" baseline="0" dirty="0"/>
                        <a:t> värde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2020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2019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2018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2017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38. Återfrakturer efter fragilitetsfraktur (2018)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aseline="0" dirty="0"/>
                        <a:t>        </a:t>
                      </a:r>
                      <a:r>
                        <a:rPr lang="sv-SE" sz="1800" b="1" baseline="0" dirty="0"/>
                        <a:t> </a:t>
                      </a:r>
                      <a:endParaRPr lang="en-US" sz="1800" b="1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sv-S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*</a:t>
                      </a:r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39. Nöjd med rehabilitering efter stroke (12 månader) (2019)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40. Dödlighet efter stroke (inom 90 dagar) (2019)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41. Dödlighet efter hjärtinfarkt (2018)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42. Femårsöverlevnad cancer – flera cancerformer (2017)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43. Dödlighet efter höftfraktur (2018)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sv-SE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44. Långvarig behandling vissa sömnmedel</a:t>
                      </a:r>
                      <a:r>
                        <a:rPr lang="sv-SE" sz="1100" baseline="0" dirty="0"/>
                        <a:t>/</a:t>
                      </a:r>
                      <a:r>
                        <a:rPr lang="sv-SE" sz="1100" dirty="0"/>
                        <a:t>lugnande medel (2018)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45. Överdödlighet för vuxna patienter med bipolär sjukdom (2018)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46. Återkommande slutenvård i livets slutskede (2018)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1" name="Höger 20"/>
          <p:cNvSpPr/>
          <p:nvPr/>
        </p:nvSpPr>
        <p:spPr bwMode="auto">
          <a:xfrm rot="2494784">
            <a:off x="5749778" y="4277966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Höger 23"/>
          <p:cNvSpPr/>
          <p:nvPr/>
        </p:nvSpPr>
        <p:spPr bwMode="auto">
          <a:xfrm rot="18681299">
            <a:off x="5765735" y="2766151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Höger 25"/>
          <p:cNvSpPr/>
          <p:nvPr/>
        </p:nvSpPr>
        <p:spPr bwMode="auto">
          <a:xfrm rot="2494784">
            <a:off x="5774355" y="2409887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Höger 18"/>
          <p:cNvSpPr/>
          <p:nvPr/>
        </p:nvSpPr>
        <p:spPr bwMode="auto">
          <a:xfrm rot="18681299">
            <a:off x="4925866" y="1640308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3" name="Höger 22"/>
          <p:cNvSpPr/>
          <p:nvPr/>
        </p:nvSpPr>
        <p:spPr bwMode="auto">
          <a:xfrm rot="18681299">
            <a:off x="5759118" y="3142287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Höger 19"/>
          <p:cNvSpPr/>
          <p:nvPr/>
        </p:nvSpPr>
        <p:spPr bwMode="auto">
          <a:xfrm rot="2494784">
            <a:off x="5763721" y="1306589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Höger 24"/>
          <p:cNvSpPr/>
          <p:nvPr/>
        </p:nvSpPr>
        <p:spPr bwMode="auto">
          <a:xfrm rot="2494784">
            <a:off x="4933820" y="2051922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Höger 29"/>
          <p:cNvSpPr/>
          <p:nvPr/>
        </p:nvSpPr>
        <p:spPr bwMode="auto">
          <a:xfrm rot="18681299">
            <a:off x="5756102" y="3520190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textruta 21"/>
          <p:cNvSpPr txBox="1"/>
          <p:nvPr/>
        </p:nvSpPr>
        <p:spPr>
          <a:xfrm>
            <a:off x="-28936" y="2327957"/>
            <a:ext cx="233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¤</a:t>
            </a:r>
          </a:p>
        </p:txBody>
      </p:sp>
      <p:sp>
        <p:nvSpPr>
          <p:cNvPr id="28" name="textruta 27"/>
          <p:cNvSpPr txBox="1"/>
          <p:nvPr/>
        </p:nvSpPr>
        <p:spPr>
          <a:xfrm>
            <a:off x="-32506" y="41755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¤</a:t>
            </a:r>
          </a:p>
        </p:txBody>
      </p:sp>
      <p:graphicFrame>
        <p:nvGraphicFramePr>
          <p:cNvPr id="29" name="Tabell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302673"/>
              </p:ext>
            </p:extLst>
          </p:nvPr>
        </p:nvGraphicFramePr>
        <p:xfrm>
          <a:off x="1850062" y="4657520"/>
          <a:ext cx="52143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   Sämst i riket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Bättre än riket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Rikets</a:t>
                      </a:r>
                      <a:r>
                        <a:rPr lang="sv-SE" sz="900" baseline="0" dirty="0"/>
                        <a:t> värde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Sämre</a:t>
                      </a:r>
                      <a:r>
                        <a:rPr lang="sv-SE" sz="900" baseline="0" dirty="0"/>
                        <a:t> än riket</a:t>
                      </a:r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*Trendriktning</a:t>
                      </a:r>
                      <a:r>
                        <a:rPr lang="sv-SE" sz="900" baseline="0" dirty="0"/>
                        <a:t> RN sedan föregående mätning</a:t>
                      </a:r>
                      <a:endParaRPr lang="en-US" sz="9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1" name="textruta 30"/>
          <p:cNvSpPr txBox="1"/>
          <p:nvPr/>
        </p:nvSpPr>
        <p:spPr>
          <a:xfrm>
            <a:off x="1834129" y="46473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¤</a:t>
            </a:r>
          </a:p>
        </p:txBody>
      </p:sp>
    </p:spTree>
    <p:extLst>
      <p:ext uri="{BB962C8B-B14F-4D97-AF65-F5344CB8AC3E}">
        <p14:creationId xmlns:p14="http://schemas.microsoft.com/office/powerpoint/2010/main" val="242260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-5183" y="91679"/>
            <a:ext cx="9355244" cy="834016"/>
          </a:xfrm>
        </p:spPr>
        <p:txBody>
          <a:bodyPr anchor="ctr"/>
          <a:lstStyle/>
          <a:p>
            <a:r>
              <a:rPr lang="sv-SE" sz="2250" dirty="0"/>
              <a:t>6. Blir vi friskare och lever vi längre?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68093" y="1896893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ruta 7"/>
          <p:cNvSpPr txBox="1"/>
          <p:nvPr/>
        </p:nvSpPr>
        <p:spPr>
          <a:xfrm>
            <a:off x="68089" y="2221998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68089" y="253205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textruta 9"/>
          <p:cNvSpPr txBox="1"/>
          <p:nvPr/>
        </p:nvSpPr>
        <p:spPr>
          <a:xfrm>
            <a:off x="68089" y="287896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1" name="textruta 10"/>
          <p:cNvSpPr txBox="1"/>
          <p:nvPr/>
        </p:nvSpPr>
        <p:spPr>
          <a:xfrm>
            <a:off x="68089" y="319860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100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341744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485834"/>
              </p:ext>
            </p:extLst>
          </p:nvPr>
        </p:nvGraphicFramePr>
        <p:xfrm>
          <a:off x="286602" y="1282367"/>
          <a:ext cx="8409930" cy="1940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60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4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5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5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55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550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b="1" dirty="0"/>
                        <a:t>Indikatornamn</a:t>
                      </a:r>
                      <a:endParaRPr lang="en-US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1" dirty="0"/>
                        <a:t>Senaste</a:t>
                      </a:r>
                      <a:r>
                        <a:rPr lang="sv-SE" sz="1200" b="1" baseline="0" dirty="0"/>
                        <a:t> värde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2020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2019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2018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2017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47. Självskattat allmänt hälsotillstånd (2020)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baseline="0" dirty="0"/>
                        <a:t>      </a:t>
                      </a:r>
                      <a:r>
                        <a:rPr kumimoji="0" lang="sv-S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sv-SE" sz="1100" baseline="0" dirty="0"/>
                        <a:t>       </a:t>
                      </a:r>
                      <a:r>
                        <a:rPr lang="sv-SE" sz="1800" b="1" baseline="0" dirty="0"/>
                        <a:t> 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      </a:t>
                      </a:r>
                      <a:endPara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48. Egenrapporterad tandhälsa (2020)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49. Sjukvårdsrelaterad åtgärdbar dödlighet (Eurostat/OECD) (2018)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50. Självmord i befolkningen (2018)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4" name="Höger 23"/>
          <p:cNvSpPr/>
          <p:nvPr/>
        </p:nvSpPr>
        <p:spPr bwMode="auto">
          <a:xfrm rot="18681299">
            <a:off x="5786839" y="2920547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Höger 21"/>
          <p:cNvSpPr/>
          <p:nvPr/>
        </p:nvSpPr>
        <p:spPr bwMode="auto">
          <a:xfrm rot="2494784">
            <a:off x="4911785" y="2191373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Höger 14"/>
          <p:cNvSpPr/>
          <p:nvPr/>
        </p:nvSpPr>
        <p:spPr bwMode="auto">
          <a:xfrm rot="18681299">
            <a:off x="5807970" y="2549955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Höger 15"/>
          <p:cNvSpPr/>
          <p:nvPr/>
        </p:nvSpPr>
        <p:spPr bwMode="auto">
          <a:xfrm rot="18681299">
            <a:off x="4902013" y="1803072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18" name="Tabell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424987"/>
              </p:ext>
            </p:extLst>
          </p:nvPr>
        </p:nvGraphicFramePr>
        <p:xfrm>
          <a:off x="1850062" y="4657520"/>
          <a:ext cx="52143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   Sämst i riket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Bättre än riket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Rikets</a:t>
                      </a:r>
                      <a:r>
                        <a:rPr lang="sv-SE" sz="900" baseline="0" dirty="0"/>
                        <a:t> värde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Sämre</a:t>
                      </a:r>
                      <a:r>
                        <a:rPr lang="sv-SE" sz="900" baseline="0" dirty="0"/>
                        <a:t> än riket</a:t>
                      </a:r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*Trendriktning</a:t>
                      </a:r>
                      <a:r>
                        <a:rPr lang="sv-SE" sz="900" baseline="0" dirty="0"/>
                        <a:t> RN sedan föregående mätning</a:t>
                      </a:r>
                      <a:endParaRPr lang="en-US" sz="9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textruta 18"/>
          <p:cNvSpPr txBox="1"/>
          <p:nvPr/>
        </p:nvSpPr>
        <p:spPr>
          <a:xfrm>
            <a:off x="1837144" y="465902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/>
              <a:t>¤</a:t>
            </a:r>
          </a:p>
        </p:txBody>
      </p:sp>
    </p:spTree>
    <p:extLst>
      <p:ext uri="{BB962C8B-B14F-4D97-AF65-F5344CB8AC3E}">
        <p14:creationId xmlns:p14="http://schemas.microsoft.com/office/powerpoint/2010/main" val="3209839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Reflektioner – data och rapporter</a:t>
            </a:r>
            <a:endParaRPr lang="en-US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3210" y="1647196"/>
            <a:ext cx="3688518" cy="2699453"/>
          </a:xfrm>
        </p:spPr>
        <p:txBody>
          <a:bodyPr/>
          <a:lstStyle/>
          <a:p>
            <a:r>
              <a:rPr lang="sv-SE" sz="1400" dirty="0"/>
              <a:t>Brytpunkt när det gäller rapporter baserat på indikatorer</a:t>
            </a:r>
          </a:p>
          <a:p>
            <a:r>
              <a:rPr lang="sv-SE" sz="1400" dirty="0"/>
              <a:t>Data i rapporter släpar efter</a:t>
            </a:r>
          </a:p>
          <a:p>
            <a:r>
              <a:rPr lang="sv-SE" sz="1400" dirty="0"/>
              <a:t>Svårt att ta ställning till data relevans och därmed skapa underlag för ledning och styrning 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sv-SE" dirty="0"/>
              <a:t>Nuläge: </a:t>
            </a:r>
          </a:p>
        </p:txBody>
      </p:sp>
      <p:sp>
        <p:nvSpPr>
          <p:cNvPr id="5" name="Platshållare för innehåll 4"/>
          <p:cNvSpPr>
            <a:spLocks noGrp="1"/>
          </p:cNvSpPr>
          <p:nvPr>
            <p:ph sz="half" idx="12"/>
          </p:nvPr>
        </p:nvSpPr>
        <p:spPr>
          <a:xfrm>
            <a:off x="4555069" y="1648910"/>
            <a:ext cx="3690650" cy="2699453"/>
          </a:xfrm>
        </p:spPr>
        <p:txBody>
          <a:bodyPr/>
          <a:lstStyle/>
          <a:p>
            <a:r>
              <a:rPr lang="sv-SE" sz="1400" dirty="0"/>
              <a:t>Automatiska analyser med metoder som ex. avvikelseanalys (</a:t>
            </a:r>
            <a:r>
              <a:rPr lang="sv-SE" sz="1400" dirty="0" err="1"/>
              <a:t>outlier</a:t>
            </a:r>
            <a:r>
              <a:rPr lang="sv-SE" sz="1400" dirty="0"/>
              <a:t> </a:t>
            </a:r>
            <a:r>
              <a:rPr lang="sv-SE" sz="1400" dirty="0" err="1"/>
              <a:t>analysis</a:t>
            </a:r>
            <a:r>
              <a:rPr lang="sv-SE" sz="1400" dirty="0"/>
              <a:t>) </a:t>
            </a:r>
          </a:p>
          <a:p>
            <a:pPr marL="0" indent="0">
              <a:buNone/>
            </a:pPr>
            <a:r>
              <a:rPr lang="sv-SE" sz="1400" dirty="0">
                <a:hlinkClick r:id="rId2"/>
              </a:rPr>
              <a:t>Vården i siffror - Insikt (vardenisiffror.se)</a:t>
            </a:r>
            <a:endParaRPr lang="sv-SE" sz="1400" dirty="0"/>
          </a:p>
          <a:p>
            <a:r>
              <a:rPr lang="sv-SE" sz="1400" dirty="0"/>
              <a:t>Områdesrapporter i förhållande till personcentrerade och sammanhållna vårdförlopp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v-SE" dirty="0"/>
              <a:t>På gång: </a:t>
            </a:r>
            <a:endParaRPr lang="en-US" dirty="0"/>
          </a:p>
        </p:txBody>
      </p:sp>
      <p:sp>
        <p:nvSpPr>
          <p:cNvPr id="8" name="textruta 7"/>
          <p:cNvSpPr txBox="1"/>
          <p:nvPr/>
        </p:nvSpPr>
        <p:spPr>
          <a:xfrm>
            <a:off x="669464" y="3599234"/>
            <a:ext cx="5235225" cy="100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 fontAlgn="base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</a:pPr>
            <a:r>
              <a:rPr lang="sv-SE" sz="1600" b="1" dirty="0">
                <a:solidFill>
                  <a:schemeClr val="tx2"/>
                </a:solidFill>
              </a:rPr>
              <a:t>För framtiden: </a:t>
            </a:r>
            <a:endParaRPr lang="en-US" sz="1600" b="1" dirty="0">
              <a:solidFill>
                <a:schemeClr val="tx2"/>
              </a:solidFill>
            </a:endParaRPr>
          </a:p>
          <a:p>
            <a:pPr marL="107950" lvl="0" indent="-107950" defTabSz="762000" fontAlgn="base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403D45"/>
              </a:buClr>
              <a:buFont typeface="Arial" charset="0"/>
              <a:buChar char="•"/>
            </a:pPr>
            <a:r>
              <a:rPr lang="sv-SE" sz="1400" kern="0" dirty="0">
                <a:solidFill>
                  <a:srgbClr val="403D45"/>
                </a:solidFill>
              </a:rPr>
              <a:t>Ta ställning till hur rapporter som ex. God vård ska hanteras</a:t>
            </a:r>
          </a:p>
          <a:p>
            <a:endParaRPr lang="en-US" dirty="0"/>
          </a:p>
        </p:txBody>
      </p:sp>
      <p:cxnSp>
        <p:nvCxnSpPr>
          <p:cNvPr id="10" name="Rak 9"/>
          <p:cNvCxnSpPr/>
          <p:nvPr/>
        </p:nvCxnSpPr>
        <p:spPr bwMode="auto">
          <a:xfrm flipV="1">
            <a:off x="669464" y="3998068"/>
            <a:ext cx="3702264" cy="972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22560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Reflektioner – arbetssätt och ansvar</a:t>
            </a:r>
          </a:p>
        </p:txBody>
      </p:sp>
      <p:sp>
        <p:nvSpPr>
          <p:cNvPr id="9" name="Platshållare för innehåll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sv-SE" sz="1400" dirty="0"/>
              <a:t>Hur arbetar vi framåt med data? </a:t>
            </a:r>
          </a:p>
          <a:p>
            <a:r>
              <a:rPr lang="sv-SE" sz="1400" dirty="0"/>
              <a:t>Resultat i förhållande till målvärden</a:t>
            </a:r>
          </a:p>
          <a:p>
            <a:r>
              <a:rPr lang="sv-SE" sz="1400" dirty="0"/>
              <a:t>Skillnader mellan kvinnor och män</a:t>
            </a:r>
          </a:p>
          <a:p>
            <a:r>
              <a:rPr lang="sv-SE" sz="1400" dirty="0"/>
              <a:t>Spridningen inom regionen</a:t>
            </a:r>
          </a:p>
          <a:p>
            <a:endParaRPr lang="sv-SE" dirty="0"/>
          </a:p>
        </p:txBody>
      </p:sp>
      <p:sp>
        <p:nvSpPr>
          <p:cNvPr id="11" name="Platshållare för text 10"/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r>
              <a:rPr lang="sv-SE" dirty="0"/>
              <a:t>Frågor att hantera:</a:t>
            </a:r>
          </a:p>
        </p:txBody>
      </p:sp>
      <p:sp>
        <p:nvSpPr>
          <p:cNvPr id="12" name="Platshållare för innehåll 11"/>
          <p:cNvSpPr>
            <a:spLocks noGrp="1"/>
          </p:cNvSpPr>
          <p:nvPr>
            <p:ph sz="half" idx="12"/>
          </p:nvPr>
        </p:nvSpPr>
        <p:spPr>
          <a:xfrm>
            <a:off x="4555068" y="1648910"/>
            <a:ext cx="4174261" cy="2699453"/>
          </a:xfrm>
        </p:spPr>
        <p:txBody>
          <a:bodyPr/>
          <a:lstStyle/>
          <a:p>
            <a:r>
              <a:rPr lang="sv-SE" sz="1400" dirty="0"/>
              <a:t>Lokala programområden och lokala arbetsgrupper ansvarar för fördjupade analyser och förslag på åtgärder</a:t>
            </a:r>
          </a:p>
          <a:p>
            <a:r>
              <a:rPr lang="sv-SE" sz="1400" dirty="0"/>
              <a:t>Fördjupade gap- och konsekvensanalyser i samband med personcentrerade och sammanhållna vårdförlopp</a:t>
            </a:r>
          </a:p>
          <a:p>
            <a:r>
              <a:rPr lang="sv-SE" sz="1400" dirty="0"/>
              <a:t>Tydliggöra ansvarsfördelning</a:t>
            </a:r>
          </a:p>
          <a:p>
            <a:r>
              <a:rPr lang="sv-SE" sz="1400" dirty="0"/>
              <a:t>Tydliggöra informations- och beslutsvägar 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13" name="Platshållare för text 1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sv-SE" dirty="0"/>
              <a:t>På gång:</a:t>
            </a:r>
          </a:p>
        </p:txBody>
      </p:sp>
      <p:sp>
        <p:nvSpPr>
          <p:cNvPr id="8" name="textruta 7"/>
          <p:cNvSpPr txBox="1"/>
          <p:nvPr/>
        </p:nvSpPr>
        <p:spPr>
          <a:xfrm>
            <a:off x="669464" y="3599234"/>
            <a:ext cx="5235225" cy="726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62000" fontAlgn="base">
              <a:spcBef>
                <a:spcPct val="100000"/>
              </a:spcBef>
              <a:spcAft>
                <a:spcPct val="0"/>
              </a:spcAft>
              <a:buClr>
                <a:schemeClr val="tx2"/>
              </a:buClr>
            </a:pPr>
            <a:r>
              <a:rPr lang="sv-SE" sz="1600" b="1" dirty="0">
                <a:solidFill>
                  <a:schemeClr val="tx2"/>
                </a:solidFill>
              </a:rPr>
              <a:t>Sammantaget: </a:t>
            </a:r>
            <a:endParaRPr lang="en-US" sz="1600" b="1" dirty="0">
              <a:solidFill>
                <a:schemeClr val="tx2"/>
              </a:solidFill>
            </a:endParaRPr>
          </a:p>
          <a:p>
            <a:pPr marL="107950" lvl="0" indent="-107950" defTabSz="762000" fontAlgn="base">
              <a:lnSpc>
                <a:spcPct val="80000"/>
              </a:lnSpc>
              <a:spcBef>
                <a:spcPct val="100000"/>
              </a:spcBef>
              <a:spcAft>
                <a:spcPct val="0"/>
              </a:spcAft>
              <a:buClr>
                <a:srgbClr val="403D45"/>
              </a:buClr>
              <a:buFont typeface="Arial" charset="0"/>
              <a:buChar char="•"/>
            </a:pPr>
            <a:r>
              <a:rPr lang="sv-SE" sz="1400" kern="0" dirty="0">
                <a:solidFill>
                  <a:srgbClr val="403D45"/>
                </a:solidFill>
              </a:rPr>
              <a:t>Ger förbättrade underlag för ledning och styrning </a:t>
            </a:r>
          </a:p>
        </p:txBody>
      </p:sp>
      <p:cxnSp>
        <p:nvCxnSpPr>
          <p:cNvPr id="10" name="Rak 9"/>
          <p:cNvCxnSpPr/>
          <p:nvPr/>
        </p:nvCxnSpPr>
        <p:spPr bwMode="auto">
          <a:xfrm flipV="1">
            <a:off x="669464" y="3998068"/>
            <a:ext cx="3702264" cy="9728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26915503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>
          <a:xfrm>
            <a:off x="3084013" y="1084333"/>
            <a:ext cx="6497905" cy="1011503"/>
          </a:xfrm>
        </p:spPr>
        <p:txBody>
          <a:bodyPr/>
          <a:lstStyle/>
          <a:p>
            <a:r>
              <a:rPr lang="sv-SE" dirty="0"/>
              <a:t>Tack för oss! </a:t>
            </a:r>
            <a:endParaRPr lang="en-US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4"/>
          </p:nvPr>
        </p:nvSpPr>
        <p:spPr>
          <a:xfrm>
            <a:off x="3169067" y="2578396"/>
            <a:ext cx="6505997" cy="688539"/>
          </a:xfrm>
        </p:spPr>
        <p:txBody>
          <a:bodyPr/>
          <a:lstStyle/>
          <a:p>
            <a:r>
              <a:rPr lang="sv-SE" sz="1400" dirty="0">
                <a:hlinkClick r:id="rId2"/>
              </a:rPr>
              <a:t>sofia.reinholdt@norrbotten.se</a:t>
            </a:r>
            <a:endParaRPr lang="sv-SE" sz="1400" dirty="0"/>
          </a:p>
          <a:p>
            <a:r>
              <a:rPr lang="sv-SE" sz="1400" dirty="0">
                <a:hlinkClick r:id="rId3"/>
              </a:rPr>
              <a:t>ulrika.m.lundstrom@norrbotten.se</a:t>
            </a:r>
            <a:r>
              <a:rPr lang="sv-SE" sz="1400" dirty="0"/>
              <a:t> </a:t>
            </a:r>
            <a:endParaRPr lang="en-US" sz="1400"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66" y="223285"/>
            <a:ext cx="3635163" cy="471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5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2185" y="262697"/>
            <a:ext cx="5978095" cy="834016"/>
          </a:xfrm>
        </p:spPr>
        <p:txBody>
          <a:bodyPr/>
          <a:lstStyle/>
          <a:p>
            <a:r>
              <a:rPr lang="sv-SE" dirty="0"/>
              <a:t>Övergripande information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60690" y="1314954"/>
            <a:ext cx="8250541" cy="3033209"/>
          </a:xfrm>
        </p:spPr>
        <p:txBody>
          <a:bodyPr/>
          <a:lstStyle/>
          <a:p>
            <a:pPr marL="0" indent="0">
              <a:buNone/>
            </a:pPr>
            <a:r>
              <a:rPr lang="sv-SE" b="1" dirty="0"/>
              <a:t>Ansvarig: </a:t>
            </a:r>
            <a:r>
              <a:rPr lang="sv-SE" dirty="0"/>
              <a:t>Socialstyrelsen</a:t>
            </a:r>
            <a:endParaRPr lang="sv-SE" b="1" dirty="0"/>
          </a:p>
          <a:p>
            <a:pPr marL="0" indent="0">
              <a:buNone/>
            </a:pPr>
            <a:r>
              <a:rPr lang="sv-SE" b="1" dirty="0"/>
              <a:t>Syfte: </a:t>
            </a:r>
            <a:r>
              <a:rPr lang="sv-SE" dirty="0"/>
              <a:t>Redovisa indikatorer som rör uppföljning av hälso- och sjukvårdens kvalitet och effektivitet</a:t>
            </a:r>
          </a:p>
          <a:p>
            <a:pPr marL="0" indent="0">
              <a:buNone/>
            </a:pPr>
            <a:r>
              <a:rPr lang="sv-SE" b="1" dirty="0"/>
              <a:t>Regelbundenhet: </a:t>
            </a:r>
            <a:r>
              <a:rPr lang="sv-SE" dirty="0"/>
              <a:t>En gång/år, resultat presenteras februari</a:t>
            </a:r>
          </a:p>
        </p:txBody>
      </p:sp>
    </p:spTree>
    <p:extLst>
      <p:ext uri="{BB962C8B-B14F-4D97-AF65-F5344CB8AC3E}">
        <p14:creationId xmlns:p14="http://schemas.microsoft.com/office/powerpoint/2010/main" val="631393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3246" y="185268"/>
            <a:ext cx="5978095" cy="834016"/>
          </a:xfrm>
        </p:spPr>
        <p:txBody>
          <a:bodyPr/>
          <a:lstStyle/>
          <a:p>
            <a:r>
              <a:rPr lang="sv-SE" dirty="0"/>
              <a:t>Syfte och mottagare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559539" y="1381321"/>
            <a:ext cx="5978096" cy="3033209"/>
          </a:xfrm>
        </p:spPr>
        <p:txBody>
          <a:bodyPr/>
          <a:lstStyle/>
          <a:p>
            <a:r>
              <a:rPr lang="sv-SE" dirty="0"/>
              <a:t>Att ge en översiktlig bild av hälso- och sjukvårdens kvalitet och effektivitet </a:t>
            </a:r>
          </a:p>
          <a:p>
            <a:r>
              <a:rPr lang="sv-SE" dirty="0"/>
              <a:t>Beslutsfattare på nationell och regional nivå men även till kommunerna</a:t>
            </a:r>
          </a:p>
        </p:txBody>
      </p:sp>
    </p:spTree>
    <p:extLst>
      <p:ext uri="{BB962C8B-B14F-4D97-AF65-F5344CB8AC3E}">
        <p14:creationId xmlns:p14="http://schemas.microsoft.com/office/powerpoint/2010/main" val="2619861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40717" y="194959"/>
            <a:ext cx="5978095" cy="834016"/>
          </a:xfrm>
        </p:spPr>
        <p:txBody>
          <a:bodyPr/>
          <a:lstStyle/>
          <a:p>
            <a:r>
              <a:rPr lang="sv-SE" dirty="0"/>
              <a:t>Invånarperspektiv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17511" y="1373737"/>
            <a:ext cx="5978096" cy="3033209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1. Hur mycket betalar vi för hälso- och sjukvården? </a:t>
            </a:r>
          </a:p>
          <a:p>
            <a:pPr marL="0" indent="0">
              <a:buNone/>
            </a:pPr>
            <a:r>
              <a:rPr lang="sv-SE" dirty="0"/>
              <a:t>2. Hur bidrar hälso- och sjukvården till en hållbar god vård?</a:t>
            </a:r>
          </a:p>
          <a:p>
            <a:pPr marL="0" indent="0">
              <a:buNone/>
            </a:pPr>
            <a:r>
              <a:rPr lang="sv-SE" dirty="0"/>
              <a:t>3. Har vi tillgång till hälso- och sjukvård när vi behöver?</a:t>
            </a:r>
          </a:p>
          <a:p>
            <a:pPr marL="0" indent="0">
              <a:buNone/>
            </a:pPr>
            <a:r>
              <a:rPr lang="sv-SE" dirty="0"/>
              <a:t>4. Hur väl bidrar hälso- och sjukvården till att hålla oss friska?</a:t>
            </a:r>
          </a:p>
          <a:p>
            <a:pPr marL="0" indent="0">
              <a:buNone/>
            </a:pPr>
            <a:r>
              <a:rPr lang="sv-SE" dirty="0"/>
              <a:t>5. Hur är kvaliteten i hälso- och sjukvården vi får?</a:t>
            </a:r>
          </a:p>
          <a:p>
            <a:pPr marL="0" indent="0">
              <a:buNone/>
            </a:pPr>
            <a:r>
              <a:rPr lang="sv-SE" dirty="0"/>
              <a:t>6. Blir vi friskare och lever längre?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/>
          <a:srcRect l="1590" t="17295"/>
          <a:stretch/>
        </p:blipFill>
        <p:spPr>
          <a:xfrm>
            <a:off x="5765248" y="2959100"/>
            <a:ext cx="3267717" cy="153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454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03675" y="164594"/>
            <a:ext cx="5978095" cy="834016"/>
          </a:xfrm>
        </p:spPr>
        <p:txBody>
          <a:bodyPr/>
          <a:lstStyle/>
          <a:p>
            <a:r>
              <a:rPr lang="sv-SE" dirty="0"/>
              <a:t>Metod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77130" y="1227107"/>
            <a:ext cx="8654316" cy="3895127"/>
          </a:xfrm>
        </p:spPr>
        <p:txBody>
          <a:bodyPr/>
          <a:lstStyle/>
          <a:p>
            <a:r>
              <a:rPr lang="sv-SE" sz="1400" dirty="0"/>
              <a:t>Varje fråga granskas utifrån ett antal olika indikatorer (47 indikatorer totalt)</a:t>
            </a:r>
          </a:p>
          <a:p>
            <a:r>
              <a:rPr lang="sv-SE" sz="1400" dirty="0"/>
              <a:t>Data är hämtad från bland annat hälsodataregister, kvalitetsregister, digitala webbenkäter</a:t>
            </a:r>
          </a:p>
          <a:p>
            <a:r>
              <a:rPr lang="sv-SE" sz="1400" dirty="0"/>
              <a:t>Data huvudsakligen från</a:t>
            </a:r>
            <a:r>
              <a:rPr lang="sv-SE" sz="1400" dirty="0">
                <a:solidFill>
                  <a:srgbClr val="FF0000"/>
                </a:solidFill>
              </a:rPr>
              <a:t> </a:t>
            </a:r>
            <a:r>
              <a:rPr lang="sv-SE" sz="1400" dirty="0"/>
              <a:t>2018 och till viss del 2019. </a:t>
            </a:r>
          </a:p>
          <a:p>
            <a:r>
              <a:rPr lang="sv-SE" sz="1400" dirty="0"/>
              <a:t>Viss äldre data från 2015 - 2017 förekommer.</a:t>
            </a:r>
          </a:p>
          <a:p>
            <a:r>
              <a:rPr lang="sv-SE" sz="1400" dirty="0"/>
              <a:t>Vid manuell genomgång är det möjligt att hitta nyare data för 25 av indikatorerna </a:t>
            </a:r>
          </a:p>
          <a:p>
            <a:r>
              <a:rPr lang="sv-SE" sz="1400" dirty="0"/>
              <a:t>Resultatet presenteras utifrån:</a:t>
            </a:r>
          </a:p>
          <a:p>
            <a:pPr lvl="1"/>
            <a:r>
              <a:rPr lang="sv-SE" sz="1400" dirty="0"/>
              <a:t>medelvärde för riket</a:t>
            </a:r>
          </a:p>
          <a:p>
            <a:pPr lvl="1"/>
            <a:r>
              <a:rPr lang="sv-SE" sz="1400" dirty="0"/>
              <a:t>regionens värde, önskvärd eller ej önskvärd riktning i förhållande till riket</a:t>
            </a:r>
          </a:p>
          <a:p>
            <a:r>
              <a:rPr lang="sv-SE" sz="1400" dirty="0"/>
              <a:t>Fokuserar på trender beträffande skillnader i värden mellan olika mättidpunkter.</a:t>
            </a:r>
          </a:p>
          <a:p>
            <a:pPr marL="0" indent="0">
              <a:buNone/>
            </a:pPr>
            <a:r>
              <a:rPr lang="sv-SE" sz="1400" b="1" u="sng" dirty="0"/>
              <a:t>Tillägg</a:t>
            </a:r>
            <a:r>
              <a:rPr lang="sv-SE" sz="1400" b="1" dirty="0"/>
              <a:t>:</a:t>
            </a:r>
            <a:r>
              <a:rPr lang="sv-SE" sz="1400" dirty="0"/>
              <a:t> Denna sammanställning för regionen inkluderar även en jämförelse med tidigare God vård rapporter.</a:t>
            </a:r>
          </a:p>
        </p:txBody>
      </p:sp>
      <p:sp>
        <p:nvSpPr>
          <p:cNvPr id="4" name="Rektangel 3"/>
          <p:cNvSpPr/>
          <p:nvPr/>
        </p:nvSpPr>
        <p:spPr bwMode="auto">
          <a:xfrm>
            <a:off x="592065" y="2521712"/>
            <a:ext cx="6978322" cy="389107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62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87939" y="191363"/>
            <a:ext cx="5978095" cy="834016"/>
          </a:xfrm>
        </p:spPr>
        <p:txBody>
          <a:bodyPr/>
          <a:lstStyle/>
          <a:p>
            <a:r>
              <a:rPr lang="sv-SE" dirty="0"/>
              <a:t>Rapporten kan bidra till att…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39658" y="1750034"/>
            <a:ext cx="7245249" cy="3033209"/>
          </a:xfrm>
        </p:spPr>
        <p:txBody>
          <a:bodyPr/>
          <a:lstStyle/>
          <a:p>
            <a:pPr lvl="0"/>
            <a:r>
              <a:rPr lang="sv-SE" dirty="0"/>
              <a:t>Skapa öppenhet och förbättrad insyn i den offentligt finansierade vården och omsorgen </a:t>
            </a:r>
          </a:p>
          <a:p>
            <a:pPr lvl="0"/>
            <a:r>
              <a:rPr lang="sv-SE" dirty="0"/>
              <a:t>Ge underlag för ledning och styrning, bland annat kunskapsstyrning. </a:t>
            </a:r>
          </a:p>
          <a:p>
            <a:pPr lvl="0"/>
            <a:r>
              <a:rPr lang="sv-SE" dirty="0"/>
              <a:t>Initiera lokala, regionala och nationella analyser och diskussioner om verksamheternas kvalitet och effektivitet </a:t>
            </a:r>
          </a:p>
          <a:p>
            <a:r>
              <a:rPr lang="sv-SE" dirty="0"/>
              <a:t>Identifiera och prioritera områden som kan utgöra underlag för utveckling, förbättring, uppföljning och lärande.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461" y="214010"/>
            <a:ext cx="2343035" cy="131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636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21123" y="196329"/>
            <a:ext cx="5978095" cy="834016"/>
          </a:xfrm>
        </p:spPr>
        <p:txBody>
          <a:bodyPr/>
          <a:lstStyle/>
          <a:p>
            <a:r>
              <a:rPr lang="sv-SE" dirty="0"/>
              <a:t>Dimensioner av god vård och omsorg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1014843" y="1529649"/>
            <a:ext cx="5978096" cy="3033209"/>
          </a:xfrm>
        </p:spPr>
        <p:txBody>
          <a:bodyPr/>
          <a:lstStyle/>
          <a:p>
            <a:r>
              <a:rPr lang="sv-SE" dirty="0"/>
              <a:t>Säker</a:t>
            </a:r>
          </a:p>
          <a:p>
            <a:r>
              <a:rPr lang="sv-SE" dirty="0"/>
              <a:t>Individanpassad</a:t>
            </a:r>
          </a:p>
          <a:p>
            <a:r>
              <a:rPr lang="sv-SE" dirty="0"/>
              <a:t>Kunskapsbaserad</a:t>
            </a:r>
          </a:p>
          <a:p>
            <a:r>
              <a:rPr lang="sv-SE" dirty="0"/>
              <a:t>Jämlik</a:t>
            </a:r>
          </a:p>
          <a:p>
            <a:r>
              <a:rPr lang="sv-SE" dirty="0"/>
              <a:t>Tillgänglig</a:t>
            </a:r>
          </a:p>
          <a:p>
            <a:r>
              <a:rPr lang="sv-SE" dirty="0"/>
              <a:t>Effektiv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Höger klammerparentes 3"/>
          <p:cNvSpPr/>
          <p:nvPr/>
        </p:nvSpPr>
        <p:spPr bwMode="auto">
          <a:xfrm>
            <a:off x="3276338" y="1466453"/>
            <a:ext cx="243940" cy="2313149"/>
          </a:xfrm>
          <a:prstGeom prst="rightBrace">
            <a:avLst/>
          </a:prstGeom>
          <a:solidFill>
            <a:schemeClr val="bg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sz="1950">
              <a:latin typeface="Arial" charset="0"/>
            </a:endParaRPr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075" y="1147910"/>
            <a:ext cx="2211163" cy="3316743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632076" y="2166891"/>
            <a:ext cx="3027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v-SE" sz="1600" dirty="0">
                <a:solidFill>
                  <a:schemeClr val="tx2"/>
                </a:solidFill>
              </a:rPr>
              <a:t>Målet är en mer kunskapsbaserad, </a:t>
            </a:r>
          </a:p>
          <a:p>
            <a:pPr algn="ctr"/>
            <a:r>
              <a:rPr lang="sv-SE" sz="1600" dirty="0">
                <a:solidFill>
                  <a:schemeClr val="tx2"/>
                </a:solidFill>
              </a:rPr>
              <a:t>jämlik och resurseffektiv vård</a:t>
            </a:r>
          </a:p>
        </p:txBody>
      </p:sp>
    </p:spTree>
    <p:extLst>
      <p:ext uri="{BB962C8B-B14F-4D97-AF65-F5344CB8AC3E}">
        <p14:creationId xmlns:p14="http://schemas.microsoft.com/office/powerpoint/2010/main" val="424278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55510" y="227549"/>
            <a:ext cx="8516069" cy="607580"/>
          </a:xfrm>
        </p:spPr>
        <p:txBody>
          <a:bodyPr/>
          <a:lstStyle/>
          <a:p>
            <a:r>
              <a:rPr lang="sv-SE" sz="2250" dirty="0"/>
              <a:t>Fråga 1: Hur mycket betalar vi för hälso- och sjukvården?</a:t>
            </a:r>
          </a:p>
        </p:txBody>
      </p:sp>
      <p:pic>
        <p:nvPicPr>
          <p:cNvPr id="12" name="Platshållare för innehåll 1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325" y="988477"/>
            <a:ext cx="4879975" cy="2553678"/>
          </a:xfrm>
        </p:spPr>
      </p:pic>
      <p:sp>
        <p:nvSpPr>
          <p:cNvPr id="13" name="Platshållare för innehåll 12"/>
          <p:cNvSpPr>
            <a:spLocks noGrp="1"/>
          </p:cNvSpPr>
          <p:nvPr>
            <p:ph sz="half" idx="10"/>
          </p:nvPr>
        </p:nvSpPr>
        <p:spPr>
          <a:xfrm>
            <a:off x="62304" y="2742263"/>
            <a:ext cx="4121021" cy="1257090"/>
          </a:xfrm>
        </p:spPr>
        <p:txBody>
          <a:bodyPr/>
          <a:lstStyle/>
          <a:p>
            <a:pPr marL="0" indent="0">
              <a:buNone/>
            </a:pPr>
            <a:r>
              <a:rPr lang="sv-SE" sz="1400" kern="1200" dirty="0">
                <a:solidFill>
                  <a:schemeClr val="tx1"/>
                </a:solidFill>
              </a:rPr>
              <a:t>Region Norrbotten: 	26 078 kr/invånare</a:t>
            </a:r>
          </a:p>
          <a:p>
            <a:pPr marL="0" indent="0">
              <a:buNone/>
            </a:pPr>
            <a:r>
              <a:rPr lang="sv-SE" sz="1400" kern="1200" dirty="0">
                <a:solidFill>
                  <a:schemeClr val="tx1"/>
                </a:solidFill>
              </a:rPr>
              <a:t>Riket: 			26 851 kr /invånare</a:t>
            </a:r>
          </a:p>
          <a:p>
            <a:pPr marL="0" indent="0">
              <a:buNone/>
            </a:pPr>
            <a:r>
              <a:rPr lang="sv-SE" sz="1400" kern="1200" dirty="0">
                <a:solidFill>
                  <a:schemeClr val="tx1"/>
                </a:solidFill>
              </a:rPr>
              <a:t>Max: Stockholm:		29 888 kr/invånare</a:t>
            </a:r>
          </a:p>
          <a:p>
            <a:pPr marL="0" indent="0">
              <a:buNone/>
            </a:pPr>
            <a:r>
              <a:rPr lang="sv-SE" sz="1400" kern="1200" dirty="0">
                <a:solidFill>
                  <a:schemeClr val="tx1"/>
                </a:solidFill>
              </a:rPr>
              <a:t>Min: Uppsala:		23 756 kr/invånare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14" name="Rektangel 13"/>
          <p:cNvSpPr/>
          <p:nvPr/>
        </p:nvSpPr>
        <p:spPr>
          <a:xfrm>
            <a:off x="93242" y="988477"/>
            <a:ext cx="409008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400" dirty="0"/>
              <a:t>1. Strukturjusterad nettokostnad för hälso- och sjukvården per invånare i paritet med riket (2019)</a:t>
            </a:r>
          </a:p>
          <a:p>
            <a:endParaRPr lang="sv-SE" sz="14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sv-SE" sz="1400" dirty="0"/>
              <a:t>Primärvårdsansluten hemsjukvård, tandvård och omstrukturerings- kostnader är exkluderade</a:t>
            </a:r>
          </a:p>
        </p:txBody>
      </p:sp>
    </p:spTree>
    <p:extLst>
      <p:ext uri="{BB962C8B-B14F-4D97-AF65-F5344CB8AC3E}">
        <p14:creationId xmlns:p14="http://schemas.microsoft.com/office/powerpoint/2010/main" val="37370849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-5183" y="91679"/>
            <a:ext cx="9355244" cy="834016"/>
          </a:xfrm>
        </p:spPr>
        <p:txBody>
          <a:bodyPr anchor="ctr"/>
          <a:lstStyle/>
          <a:p>
            <a:r>
              <a:rPr lang="sv-SE" sz="2250" dirty="0"/>
              <a:t>Fråga 2: Hur bidrar hälso- och sjukvården till en hållbar god vård?</a:t>
            </a:r>
            <a:endParaRPr lang="en-US" dirty="0"/>
          </a:p>
        </p:txBody>
      </p:sp>
      <p:sp>
        <p:nvSpPr>
          <p:cNvPr id="7" name="textruta 6"/>
          <p:cNvSpPr txBox="1"/>
          <p:nvPr/>
        </p:nvSpPr>
        <p:spPr>
          <a:xfrm>
            <a:off x="68093" y="1896893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8" name="textruta 7"/>
          <p:cNvSpPr txBox="1"/>
          <p:nvPr/>
        </p:nvSpPr>
        <p:spPr>
          <a:xfrm>
            <a:off x="68089" y="2221998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9" name="textruta 8"/>
          <p:cNvSpPr txBox="1"/>
          <p:nvPr/>
        </p:nvSpPr>
        <p:spPr>
          <a:xfrm>
            <a:off x="68089" y="253205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0" name="textruta 9"/>
          <p:cNvSpPr txBox="1"/>
          <p:nvPr/>
        </p:nvSpPr>
        <p:spPr>
          <a:xfrm>
            <a:off x="464024" y="2878966"/>
            <a:ext cx="3300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sp>
        <p:nvSpPr>
          <p:cNvPr id="11" name="textruta 10"/>
          <p:cNvSpPr txBox="1"/>
          <p:nvPr/>
        </p:nvSpPr>
        <p:spPr>
          <a:xfrm>
            <a:off x="68089" y="3198606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100" dirty="0"/>
          </a:p>
        </p:txBody>
      </p:sp>
      <p:sp>
        <p:nvSpPr>
          <p:cNvPr id="12" name="textruta 11"/>
          <p:cNvSpPr txBox="1"/>
          <p:nvPr/>
        </p:nvSpPr>
        <p:spPr>
          <a:xfrm>
            <a:off x="0" y="3417447"/>
            <a:ext cx="36965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/>
          </a:p>
        </p:txBody>
      </p:sp>
      <p:graphicFrame>
        <p:nvGraphicFramePr>
          <p:cNvPr id="2" name="Tabell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1113058"/>
              </p:ext>
            </p:extLst>
          </p:nvPr>
        </p:nvGraphicFramePr>
        <p:xfrm>
          <a:off x="390722" y="1282367"/>
          <a:ext cx="8487465" cy="268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28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4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09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09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9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09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sz="1200" b="1" dirty="0"/>
                        <a:t>Indikatornamn </a:t>
                      </a:r>
                      <a:endParaRPr lang="en-US" sz="12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200" b="1" dirty="0"/>
                        <a:t>Senaste</a:t>
                      </a:r>
                      <a:r>
                        <a:rPr lang="sv-SE" sz="1200" b="1" baseline="0" dirty="0"/>
                        <a:t> värde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2020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2019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2018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God vård</a:t>
                      </a:r>
                    </a:p>
                    <a:p>
                      <a:pPr algn="ctr"/>
                      <a:r>
                        <a:rPr lang="sv-SE" sz="1200" b="1" dirty="0"/>
                        <a:t>2017</a:t>
                      </a:r>
                      <a:endParaRPr lang="en-US" sz="1200" b="1" dirty="0"/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2. Förekomst av antibiotikaanvändning (2020)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100" baseline="0" dirty="0"/>
                        <a:t>        </a:t>
                      </a:r>
                      <a:r>
                        <a:rPr lang="sv-SE" sz="1800" b="1" baseline="0" dirty="0"/>
                        <a:t> *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lang="en-US" sz="9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3. Utsläpp av medicinska växthusgaser (2018)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4. Sjukfrånvaro bland regionanställda (2020) </a:t>
                      </a:r>
                      <a:endParaRPr lang="en-US" sz="1100" dirty="0"/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5. Rapportering till kvalitetsregister – 4 folksjukdomar</a:t>
                      </a:r>
                      <a:r>
                        <a:rPr lang="en-US" sz="1100" baseline="0" dirty="0"/>
                        <a:t> (2018)</a:t>
                      </a:r>
                      <a:endParaRPr lang="en-US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sv-SE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7. Förtroende för sjukvården i sin helhet (2020)</a:t>
                      </a: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100" dirty="0"/>
                        <a:t>8. Förtroende för att vård ges på lika villkor (2020)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sv-SE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Ny indikator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6" name="Höger 15"/>
          <p:cNvSpPr/>
          <p:nvPr/>
        </p:nvSpPr>
        <p:spPr bwMode="auto">
          <a:xfrm rot="2494784">
            <a:off x="5832384" y="2203375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Höger 19"/>
          <p:cNvSpPr/>
          <p:nvPr/>
        </p:nvSpPr>
        <p:spPr bwMode="auto">
          <a:xfrm rot="16200000">
            <a:off x="4923085" y="3292764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Höger 21"/>
          <p:cNvSpPr/>
          <p:nvPr/>
        </p:nvSpPr>
        <p:spPr bwMode="auto">
          <a:xfrm rot="16200000">
            <a:off x="4921147" y="3667224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1" name="Höger 30"/>
          <p:cNvSpPr/>
          <p:nvPr/>
        </p:nvSpPr>
        <p:spPr bwMode="auto">
          <a:xfrm rot="18681299">
            <a:off x="4960173" y="1814123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Höger 34"/>
          <p:cNvSpPr/>
          <p:nvPr/>
        </p:nvSpPr>
        <p:spPr bwMode="auto">
          <a:xfrm>
            <a:off x="5814240" y="2924492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27" name="Tabell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9211860"/>
              </p:ext>
            </p:extLst>
          </p:nvPr>
        </p:nvGraphicFramePr>
        <p:xfrm>
          <a:off x="1871331" y="4657520"/>
          <a:ext cx="5214378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58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76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0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84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2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   Sämst i riket</a:t>
                      </a:r>
                      <a:endParaRPr lang="en-US" sz="9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>
                          <a:solidFill>
                            <a:srgbClr val="000000"/>
                          </a:solidFill>
                        </a:rPr>
                        <a:t>Bättre än riket</a:t>
                      </a:r>
                      <a:endParaRPr lang="en-US" sz="90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Rikets</a:t>
                      </a:r>
                      <a:r>
                        <a:rPr lang="sv-SE" sz="900" baseline="0" dirty="0"/>
                        <a:t> värde</a:t>
                      </a:r>
                      <a:endParaRPr lang="en-US" sz="9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Sämre</a:t>
                      </a:r>
                      <a:r>
                        <a:rPr lang="sv-SE" sz="900" baseline="0" dirty="0"/>
                        <a:t> än riket</a:t>
                      </a:r>
                      <a:endParaRPr lang="en-US" sz="900" dirty="0"/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900" dirty="0"/>
                        <a:t>*Trendriktning</a:t>
                      </a:r>
                      <a:r>
                        <a:rPr lang="sv-SE" sz="900" baseline="0" dirty="0"/>
                        <a:t> RN sedan föregående mätning</a:t>
                      </a:r>
                      <a:endParaRPr lang="en-US" sz="9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9" name="Höger 28"/>
          <p:cNvSpPr/>
          <p:nvPr/>
        </p:nvSpPr>
        <p:spPr bwMode="auto">
          <a:xfrm rot="2494784">
            <a:off x="4939990" y="2567282"/>
            <a:ext cx="241565" cy="225812"/>
          </a:xfrm>
          <a:prstGeom prst="rightArrow">
            <a:avLst/>
          </a:prstGeom>
          <a:solidFill>
            <a:schemeClr val="tx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76975" y="2839930"/>
            <a:ext cx="31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¤</a:t>
            </a:r>
          </a:p>
        </p:txBody>
      </p:sp>
      <p:sp>
        <p:nvSpPr>
          <p:cNvPr id="18" name="textruta 17"/>
          <p:cNvSpPr txBox="1"/>
          <p:nvPr/>
        </p:nvSpPr>
        <p:spPr>
          <a:xfrm>
            <a:off x="1848254" y="4650255"/>
            <a:ext cx="313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¤</a:t>
            </a:r>
          </a:p>
        </p:txBody>
      </p:sp>
    </p:spTree>
    <p:extLst>
      <p:ext uri="{BB962C8B-B14F-4D97-AF65-F5344CB8AC3E}">
        <p14:creationId xmlns:p14="http://schemas.microsoft.com/office/powerpoint/2010/main" val="2076558140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Norrbotten_vit">
  <a:themeElements>
    <a:clrScheme name="Region Norrbotten blandad">
      <a:dk1>
        <a:srgbClr val="000000"/>
      </a:dk1>
      <a:lt1>
        <a:srgbClr val="FFFFFF"/>
      </a:lt1>
      <a:dk2>
        <a:srgbClr val="403D45"/>
      </a:dk2>
      <a:lt2>
        <a:srgbClr val="D0D1CD"/>
      </a:lt2>
      <a:accent1>
        <a:srgbClr val="0070C0"/>
      </a:accent1>
      <a:accent2>
        <a:srgbClr val="F8951F"/>
      </a:accent2>
      <a:accent3>
        <a:srgbClr val="83C55B"/>
      </a:accent3>
      <a:accent4>
        <a:srgbClr val="7F7F7F"/>
      </a:accent4>
      <a:accent5>
        <a:srgbClr val="403D45"/>
      </a:accent5>
      <a:accent6>
        <a:srgbClr val="C0C0BD"/>
      </a:accent6>
      <a:hlink>
        <a:srgbClr val="0070C0"/>
      </a:hlink>
      <a:folHlink>
        <a:srgbClr val="7F7F7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dirty="0"/>
        </a:defPPr>
      </a:lstStyle>
    </a:txDef>
  </a:objectDefaults>
  <a:extraClrSchemeLst>
    <a:extraClrScheme>
      <a:clrScheme name="vit med jpglogga 180_ny 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t med jpglogga 180_ny 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t med jpglogga 180_ny 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8">
        <a:dk1>
          <a:srgbClr val="003399"/>
        </a:dk1>
        <a:lt1>
          <a:srgbClr val="0D68B0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002A82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9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FFFF99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E7E78A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0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opia av 1Kopia av MALL_VIT 11">
        <a:dk1>
          <a:srgbClr val="FFFFFF"/>
        </a:dk1>
        <a:lt1>
          <a:srgbClr val="FFFFFF"/>
        </a:lt1>
        <a:dk2>
          <a:srgbClr val="FFFFFF"/>
        </a:dk2>
        <a:lt2>
          <a:srgbClr val="969696"/>
        </a:lt2>
        <a:accent1>
          <a:srgbClr val="969696"/>
        </a:accent1>
        <a:accent2>
          <a:srgbClr val="0D68B0"/>
        </a:accent2>
        <a:accent3>
          <a:srgbClr val="FFFFFF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99FF99"/>
        </a:hlink>
        <a:folHlink>
          <a:srgbClr val="CC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opia av 1Kopia av MALL_VIT 12">
        <a:dk1>
          <a:srgbClr val="969696"/>
        </a:dk1>
        <a:lt1>
          <a:srgbClr val="FFFFFF"/>
        </a:lt1>
        <a:dk2>
          <a:srgbClr val="0D68B0"/>
        </a:dk2>
        <a:lt2>
          <a:srgbClr val="FFFFFF"/>
        </a:lt2>
        <a:accent1>
          <a:srgbClr val="969696"/>
        </a:accent1>
        <a:accent2>
          <a:srgbClr val="0D68B0"/>
        </a:accent2>
        <a:accent3>
          <a:srgbClr val="AAB9D4"/>
        </a:accent3>
        <a:accent4>
          <a:srgbClr val="DADADA"/>
        </a:accent4>
        <a:accent5>
          <a:srgbClr val="C9C9C9"/>
        </a:accent5>
        <a:accent6>
          <a:srgbClr val="0B5E9F"/>
        </a:accent6>
        <a:hlink>
          <a:srgbClr val="FFFFFF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p:Policy xmlns:p="office.server.policy" id="" local="true">
  <p:Name>Redovisande</p:Name>
  <p:Description/>
  <p:Statement/>
  <p:PolicyItems>
    <p:PolicyItem featureId="Microsoft.Office.RecordsManagement.PolicyFeatures.Expiration" staticId="0x010100D7963E0E5B7A40E5AEA07389401D709F0045878216D3F54EE2826859E7F8F5B4BC|1214505165" UniqueId="033c95a8-fd37-4ff4-b52f-a621867b7a3c">
      <p:Name>Bevarande</p:Name>
      <p:Description>Automatisk schemaläggning av innehåll som ska bearbetas, och utföra en bevarandeåtgärd på innehåll som har nått sitt förfallodatum.</p:Description>
      <p:CustomData>
        <Schedules nextStageId="3" default="true">
          <Schedule type="Default">
            <stages>
              <data stageId="1" recur="true" offset="36" unit="months">
                <formula id="Microsoft.Office.RecordsManagement.PolicyFeatures.Expiration.Formula.BuiltIn">
                  <number>0</number>
                  <property>NLLThinningTime</property>
                  <propertyid>2793489f-7251-475b-a975-480031914936</propertyid>
                  <period>months</period>
                </formula>
                <action type="workflow" id="d9837362-db90-41fe-8d27-3f4e28fd673a"/>
              </data>
              <data stageId="2">
                <formula id="Microsoft.Office.RecordsManagement.PolicyFeatures.Expiration.Formula.BuiltIn">
                  <number>1</number>
                  <property>NLLThinningTime</property>
                  <propertyid>2793489f-7251-475b-a975-480031914936</propertyid>
                  <period>months</period>
                </formula>
                <action type="action" id="Microsoft.Office.RecordsManagement.PolicyFeatures.Expiration.Action.MoveToRecycleBin"/>
              </data>
            </stages>
          </Schedule>
        </Schedules>
      </p:CustomData>
    </p:PolicyItem>
  </p:PolicyItems>
</p:Policy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apportdokument" ma:contentTypeID="0x010100D7963E0E5B7A40E5AEA07389401D709F0045878216D3F54EE2826859E7F8F5B4BC0101001257CD737B4A0C4C91CB65EBFDBC122A" ma:contentTypeVersion="1901" ma:contentTypeDescription="Rapportdokument" ma:contentTypeScope="" ma:versionID="cd640569a02429beb82407b734fff634">
  <xsd:schema xmlns:xsd="http://www.w3.org/2001/XMLSchema" xmlns:xs="http://www.w3.org/2001/XMLSchema" xmlns:p="http://schemas.microsoft.com/office/2006/metadata/properties" xmlns:ns1="http://schemas.microsoft.com/sharepoint/v3" xmlns:ns2="c7918ce9-5289-4a18-805d-4141408e948c" xmlns:ns3="e1dec489-f745-4ed5-9c00-958a11aea6df" targetNamespace="http://schemas.microsoft.com/office/2006/metadata/properties" ma:root="true" ma:fieldsID="6311f6d6775347c6999724c93388e0ca" ns1:_="" ns2:_="" ns3:_="">
    <xsd:import namespace="http://schemas.microsoft.com/sharepoint/v3"/>
    <xsd:import namespace="c7918ce9-5289-4a18-805d-4141408e948c"/>
    <xsd:import namespace="e1dec489-f745-4ed5-9c00-958a11aea6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VIS_DocumentId" minOccurs="0"/>
                <xsd:element ref="ns1:NLLStakeholderTaxHTField0" minOccurs="0"/>
                <xsd:element ref="ns2:TaxKeywordTaxHTField" minOccurs="0"/>
                <xsd:element ref="ns3:DocumentStatus" minOccurs="0"/>
                <xsd:element ref="ns1:NLLInformationclass"/>
                <xsd:element ref="ns1:NLLThinningTime" minOccurs="0"/>
                <xsd:element ref="ns3:VISResponsible"/>
                <xsd:element ref="ns1:AnsvarigQuickpart" minOccurs="0"/>
                <xsd:element ref="ns1:NLLDocumentTypeTaxHTField0" minOccurs="0"/>
                <xsd:element ref="ns1:_dlc_Exempt" minOccurs="0"/>
                <xsd:element ref="ns1:_dlc_ExpireDateSaved" minOccurs="0"/>
                <xsd:element ref="ns1:_dlc_ExpireDate" minOccurs="0"/>
                <xsd:element ref="ns1:prdProcessTaxHTField0" minOccurs="0"/>
                <xsd:element ref="ns1:NLLVersion" minOccurs="0"/>
                <xsd:element ref="ns1:NLLModifiedBy" minOccurs="0"/>
                <xsd:element ref="ns1:NLLDocumentIDValue" minOccurs="0"/>
                <xsd:element ref="ns1:NLLPublishingstatus" minOccurs="0"/>
                <xsd:element ref="ns1:NLLDiarienummer" minOccurs="0"/>
                <xsd:element ref="ns1:NLLPublishDate" minOccurs="0"/>
                <xsd:element ref="ns1:NLLInformationCollectionTaxHTField0" minOccurs="0"/>
                <xsd:element ref="ns1:NLLProducerPlaceTaxHTField0" minOccurs="0"/>
                <xsd:element ref="ns1:NLLEstablishedBy"/>
                <xsd:element ref="ns1:NLLEstablishedByQuickpart" minOccurs="0"/>
                <xsd:element ref="ns1:VersionComment" minOccurs="0"/>
                <xsd:element ref="ns1:NLLPublishDateQuickpart" minOccurs="0"/>
                <xsd:element ref="ns1:NLLLockWorkflows" minOccurs="0"/>
                <xsd:element ref="ns1:NLLPublish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NLLStakeholderTaxHTField0" ma:index="13" nillable="true" ma:taxonomy="true" ma:internalName="NLLStakeholderTaxHTField0" ma:taxonomyFieldName="NLLStakeholder" ma:displayName="Gäller för verksamhet" ma:fieldId="{fc9b4796-81cc-4809-b89e-b480826c68b7}" ma:taxonomyMulti="true" ma:sspId="39d54842-4abd-4019-b0bf-19e71d696155" ma:termSetId="012a677c-9277-4d4c-83ea-a9768cc277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Informationclass" ma:index="17" ma:displayName="Informationsklass" ma:internalName="NLLInformationclass">
      <xsd:simpleType>
        <xsd:restriction base="dms:Choice">
          <xsd:enumeration value="Publik"/>
          <xsd:enumeration value="Intern alla"/>
          <xsd:enumeration value="Intern skyddad"/>
        </xsd:restriction>
      </xsd:simpleType>
    </xsd:element>
    <xsd:element name="NLLThinningTime" ma:index="19" nillable="true" ma:displayName="Gallringsfrist" ma:format="DateOnly" ma:hidden="true" ma:internalName="NLLThinningTime">
      <xsd:simpleType>
        <xsd:restriction base="dms:DateTime"/>
      </xsd:simpleType>
    </xsd:element>
    <xsd:element name="AnsvarigQuickpart" ma:index="21" nillable="true" ma:displayName="AnsvarigQuickpart" ma:hidden="true" ma:internalName="AnsvarigQuickpart">
      <xsd:simpleType>
        <xsd:restriction base="dms:Text"/>
      </xsd:simpleType>
    </xsd:element>
    <xsd:element name="NLLDocumentTypeTaxHTField0" ma:index="23" ma:taxonomy="true" ma:internalName="NLLDocumentTypeTaxHTField0" ma:taxonomyFieldName="NLLDocumentType" ma:displayName="Dokumenttyp" ma:fieldId="{38578a5b-744a-40d6-84e1-ab48bc8b5a57}" ma:sspId="39d54842-4abd-4019-b0bf-19e71d696155" ma:termSetId="52dfd850-14dd-4e84-a867-57b1223f01a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Exempt" ma:index="24" nillable="true" ma:displayName="Undanta från princip" ma:hidden="true" ma:internalName="_dlc_Exempt" ma:readOnly="true">
      <xsd:simpleType>
        <xsd:restriction base="dms:Unknown"/>
      </xsd:simpleType>
    </xsd:element>
    <xsd:element name="_dlc_ExpireDateSaved" ma:index="25" nillable="true" ma:displayName="Originalförfallodag" ma:hidden="true" ma:internalName="_dlc_ExpireDateSaved" ma:readOnly="true">
      <xsd:simpleType>
        <xsd:restriction base="dms:DateTime"/>
      </xsd:simpleType>
    </xsd:element>
    <xsd:element name="_dlc_ExpireDate" ma:index="26" nillable="true" ma:displayName="Förfallodatum" ma:description="" ma:hidden="true" ma:indexed="true" ma:internalName="_dlc_ExpireDate" ma:readOnly="true">
      <xsd:simpleType>
        <xsd:restriction base="dms:DateTime"/>
      </xsd:simpleType>
    </xsd:element>
    <xsd:element name="prdProcessTaxHTField0" ma:index="27" nillable="true" ma:taxonomy="true" ma:internalName="prdProcessTaxHTField0" ma:taxonomyFieldName="prdProcess" ma:displayName="Process" ma:fieldId="{7458416b-87c5-4f2a-97ed-9ee5dd1e516d}" ma:taxonomyMulti="true" ma:sspId="39d54842-4abd-4019-b0bf-19e71d696155" ma:termSetId="747d8a4a-b066-47e6-b826-8f1c93ac40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Version" ma:index="28" nillable="true" ma:displayName="Version" ma:internalName="NLLVersion" ma:readOnly="false">
      <xsd:simpleType>
        <xsd:restriction base="dms:Text"/>
      </xsd:simpleType>
    </xsd:element>
    <xsd:element name="NLLModifiedBy" ma:index="29" nillable="true" ma:displayName="Upprättad av" ma:hidden="true" ma:internalName="NLLModifiedBy">
      <xsd:simpleType>
        <xsd:restriction base="dms:Text"/>
      </xsd:simpleType>
    </xsd:element>
    <xsd:element name="NLLDocumentIDValue" ma:index="30" nillable="true" ma:displayName="Dokument-Id Värde" ma:hidden="true" ma:internalName="NLLDocumentIDValue">
      <xsd:simpleType>
        <xsd:restriction base="dms:Text"/>
      </xsd:simpleType>
    </xsd:element>
    <xsd:element name="NLLPublishingstatus" ma:index="31" nillable="true" ma:displayName="Publiceringsstatus" ma:internalName="NLLPublishingstatus" ma:readOnly="false">
      <xsd:simpleType>
        <xsd:restriction base="dms:Choice">
          <xsd:enumeration value="Ej Publicerad"/>
          <xsd:enumeration value="Publicerad"/>
          <xsd:enumeration value="Avpublicerad"/>
          <xsd:enumeration value="Revidering krävs"/>
          <xsd:enumeration value="Revidering pågår"/>
        </xsd:restriction>
      </xsd:simpleType>
    </xsd:element>
    <xsd:element name="NLLDiarienummer" ma:index="32" nillable="true" ma:displayName="Diarienummer" ma:description="" ma:internalName="NLLDiarienummer" ma:readOnly="false">
      <xsd:simpleType>
        <xsd:restriction base="dms:Text"/>
      </xsd:simpleType>
    </xsd:element>
    <xsd:element name="NLLPublishDate" ma:index="34" nillable="true" ma:displayName="Publiceringsdatum" ma:format="DateOnly" ma:hidden="true" ma:internalName="NLLPublishDate">
      <xsd:simpleType>
        <xsd:restriction base="dms:DateTime"/>
      </xsd:simpleType>
    </xsd:element>
    <xsd:element name="NLLInformationCollectionTaxHTField0" ma:index="35" nillable="true" ma:taxonomy="true" ma:internalName="NLLInformationCollectionTaxHTField0" ma:taxonomyFieldName="NLLInformationCollection" ma:displayName="Informationssamling" ma:fieldId="{5965f86f-d738-4017-88d8-24d6ef34a791}" ma:taxonomyMulti="true" ma:sspId="39d54842-4abd-4019-b0bf-19e71d696155" ma:termSetId="60e00f7a-77a4-4c71-b63e-bae2eb97b37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ProducerPlaceTaxHTField0" ma:index="37" nillable="true" ma:taxonomy="true" ma:internalName="NLLProducerPlaceTaxHTField0" ma:taxonomyFieldName="NLLProducerPlace" ma:displayName="Producentplats" ma:fieldId="{e174ebea-294d-44bc-9c09-0f97f1197811}" ma:sspId="39d54842-4abd-4019-b0bf-19e71d696155" ma:termSetId="45f1cc5b-3028-4a82-8c90-ecfb5e2e860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LLEstablishedBy" ma:index="38" ma:displayName="Upprättad av" ma:list="UserInfo" ma:SharePointGroup="0" ma:internalName="NLLEstablishedBy" ma:readOnly="fals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LLEstablishedByQuickpart" ma:index="39" nillable="true" ma:displayName="Upprättad av Quickpart" ma:hidden="true" ma:internalName="NLLEstablishedByQuickpart">
      <xsd:simpleType>
        <xsd:restriction base="dms:Text"/>
      </xsd:simpleType>
    </xsd:element>
    <xsd:element name="VersionComment" ma:index="40" nillable="true" ma:displayName="Versionskommentar" ma:hidden="true" ma:internalName="VersionComment" ma:readOnly="false">
      <xsd:simpleType>
        <xsd:restriction base="dms:Text"/>
      </xsd:simpleType>
    </xsd:element>
    <xsd:element name="NLLPublishDateQuickpart" ma:index="41" nillable="true" ma:displayName="Publiceringsdatum Quickpart" ma:hidden="true" ma:internalName="NLLPublishDateQuickpart">
      <xsd:simpleType>
        <xsd:restriction base="dms:Text"/>
      </xsd:simpleType>
    </xsd:element>
    <xsd:element name="NLLLockWorkflows" ma:index="42" nillable="true" ma:displayName="ArbetsflödeKörs" ma:default="0" ma:hidden="true" ma:internalName="NLLLockWorkflows">
      <xsd:simpleType>
        <xsd:restriction base="dms:Boolean"/>
      </xsd:simpleType>
    </xsd:element>
    <xsd:element name="NLLPublished" ma:index="43" nillable="true" ma:displayName="Publicerad" ma:hidden="true" ma:internalName="NLLPublished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918ce9-5289-4a18-805d-4141408e948c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Spara ID" ma:description="Behåll ID vid tillägg." ma:hidden="true" ma:internalName="_dlc_DocIdPersistId" ma:readOnly="true">
      <xsd:simpleType>
        <xsd:restriction base="dms:Boolean"/>
      </xsd:simpleType>
    </xsd:element>
    <xsd:element name="TaxKeywordTaxHTField" ma:index="15" nillable="true" ma:taxonomy="true" ma:internalName="TaxKeywordTaxHTField" ma:taxonomyFieldName="TaxKeyword" ma:displayName="NLL-Nyckelord" ma:fieldId="{23f27201-bee3-471e-b2e7-b64fd8b7ca38}" ma:taxonomyMulti="true" ma:sspId="39d54842-4abd-4019-b0bf-19e71d696155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dec489-f745-4ed5-9c00-958a11aea6df" elementFormDefault="qualified">
    <xsd:import namespace="http://schemas.microsoft.com/office/2006/documentManagement/types"/>
    <xsd:import namespace="http://schemas.microsoft.com/office/infopath/2007/PartnerControls"/>
    <xsd:element name="VIS_DocumentId" ma:index="12" nillable="true" ma:displayName="Producentplats ID" ma:hidden="true" ma:internalName="VIS_DocumentId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DocumentStatus" ma:index="16" nillable="true" ma:displayName="Dokumentstatus" ma:hidden="true" ma:internalName="Dokumentstatus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VISResponsible" ma:index="20" ma:displayName="Ansvarig" ma:list="UserInfo" ma:internalName="VISResponsible" ma:readOnly="fals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Microsoft.Office.RecordsManagement.PolicyFeatures.ExpirationEventReceiver</Name>
    <Synchronization>Synchronous</Synchronization>
    <Type>10001</Type>
    <SequenceNumber>101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10002</Type>
    <SequenceNumber>102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10004</Type>
    <SequenceNumber>103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10006</Type>
    <SequenceNumber>104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Microsoft.Office.RecordsManagement.PolicyFeatures.ExpirationEventReceiver</Name>
    <Synchronization>Synchronous</Synchronization>
    <Type>10009</Type>
    <SequenceNumber>105</SequenceNumber>
    <Url/>
    <Assembly>Microsoft.Office.Policy, Version=14.0.0.0, Culture=neutral, PublicKeyToken=71e9bce111e9429c</Assembly>
    <Class>Microsoft.Office.RecordsManagement.Internal.UpdateExpireDate</Class>
    <Data/>
    <Filter/>
  </Receiver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NLLPublishDate xmlns="http://schemas.microsoft.com/sharepoint/v3">2023-01-24T23:00:00+00:00</NLLPublishDate>
    <NLLPublishingstatus xmlns="http://schemas.microsoft.com/sharepoint/v3">Publicerad</NLLPublishingstatus>
    <NLLDocumentIDValue xmlns="http://schemas.microsoft.com/sharepoint/v3">ARBGRP460-656132773-327</NLLDocumentIDValue>
    <NLLPublished xmlns="http://schemas.microsoft.com/sharepoint/v3" xsi:nil="true"/>
    <NLLThinningTime xmlns="http://schemas.microsoft.com/sharepoint/v3">2026-01-24T23:00:00+00:00</NLLThinningTime>
    <NLLPublishDateQuickpart xmlns="http://schemas.microsoft.com/sharepoint/v3">2023-01-25</NLLPublishDateQuickpart>
    <NLLInformationCollectionTaxHTField0 xmlns="http://schemas.microsoft.com/sharepoint/v3">
      <Terms xmlns="http://schemas.microsoft.com/office/infopath/2007/PartnerControls"/>
    </NLLInformationCollectionTaxHTField0>
    <NLLLockWorkflows xmlns="http://schemas.microsoft.com/sharepoint/v3">false</NLLLockWorkflows>
    <NLLEstablishedByQuickpart xmlns="http://schemas.microsoft.com/sharepoint/v3">Sofia Reinholdt</NLLEstablishedByQuickpart>
    <prdProcess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Att analysera</TermName>
          <TermId xmlns="http://schemas.microsoft.com/office/infopath/2007/PartnerControls">8373816e-cc5d-4bf1-9739-777a042d32b4</TermId>
        </TermInfo>
      </Terms>
    </prdProcessTaxHTField0>
    <AnsvarigQuickpart xmlns="http://schemas.microsoft.com/sharepoint/v3">Pia Näsvall</AnsvarigQuickpart>
    <NLLEstablishedBy xmlns="http://schemas.microsoft.com/sharepoint/v3">
      <UserInfo>
        <DisplayName>Sofia Reinholdt</DisplayName>
        <AccountId>606</AccountId>
        <AccountType/>
      </UserInfo>
    </NLLEstablishedBy>
    <NLLStakeholder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Region Norrbotten</TermName>
          <TermId xmlns="http://schemas.microsoft.com/office/infopath/2007/PartnerControls">2ac66d7d-7456-4491-b0c4-3e1d538f92db</TermId>
        </TermInfo>
      </Terms>
    </NLLStakeholderTaxHTField0>
    <NLLDocumentTyp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Resultat</TermName>
          <TermId xmlns="http://schemas.microsoft.com/office/infopath/2007/PartnerControls">f5491f0f-71dc-467a-a43b-1e0ef4756d1f</TermId>
        </TermInfo>
      </Terms>
    </NLLDocumentTypeTaxHTField0>
    <NLLVersion xmlns="http://schemas.microsoft.com/sharepoint/v3">2.0</NLLVersion>
    <NLLInformationclass xmlns="http://schemas.microsoft.com/sharepoint/v3">Publik</NLLInformationclass>
    <NLLModifiedBy xmlns="http://schemas.microsoft.com/sharepoint/v3">Sofia Reinholdt</NLLModifiedBy>
    <NLLProducerPlaceTaxHTField0 xmlns="http://schemas.microsoft.com/sharepoint/v3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Samverkan Landstingsdirektörens stab</TermName>
          <TermId xmlns="http://schemas.microsoft.com/office/infopath/2007/PartnerControls">b27c766b-e7b1-4568-8d22-4a9fd7f9aa95</TermId>
        </TermInfo>
      </Terms>
    </NLLProducerPlaceTaxHTField0>
    <VersionComment xmlns="http://schemas.microsoft.com/sharepoint/v3" xsi:nil="true"/>
    <NLLDiarienummer xmlns="http://schemas.microsoft.com/sharepoint/v3" xsi:nil="true"/>
    <TaxKeywordTaxHTField xmlns="c7918ce9-5289-4a18-805d-4141408e948c">
      <Terms xmlns="http://schemas.microsoft.com/office/infopath/2007/PartnerControls">
        <TermInfo xmlns="http://schemas.microsoft.com/office/infopath/2007/PartnerControls">
          <TermName xmlns="http://schemas.microsoft.com/office/infopath/2007/PartnerControls">god vård</TermName>
          <TermId xmlns="http://schemas.microsoft.com/office/infopath/2007/PartnerControls">102e615f-c01e-4bce-9b2c-9f31d8204f91</TermId>
        </TermInfo>
        <TermInfo xmlns="http://schemas.microsoft.com/office/infopath/2007/PartnerControls">
          <TermName xmlns="http://schemas.microsoft.com/office/infopath/2007/PartnerControls">analysresultat</TermName>
          <TermId xmlns="http://schemas.microsoft.com/office/infopath/2007/PartnerControls">ae79fd7b-3ffb-4941-9dc8-84c929083a30</TermId>
        </TermInfo>
        <TermInfo xmlns="http://schemas.microsoft.com/office/infopath/2007/PartnerControls">
          <TermName xmlns="http://schemas.microsoft.com/office/infopath/2007/PartnerControls">2021</TermName>
          <TermId xmlns="http://schemas.microsoft.com/office/infopath/2007/PartnerControls">22249645-bb60-476a-8b00-ae5c0877a846</TermId>
        </TermInfo>
        <TermInfo xmlns="http://schemas.microsoft.com/office/infopath/2007/PartnerControls">
          <TermName xmlns="http://schemas.microsoft.com/office/infopath/2007/PartnerControls">analys</TermName>
          <TermId xmlns="http://schemas.microsoft.com/office/infopath/2007/PartnerControls">9d2f55c3-dd34-4f90-bb4f-dce7bd25de87</TermId>
        </TermInfo>
      </Terms>
    </TaxKeywordTaxHTField>
    <_dlc_DocId xmlns="c7918ce9-5289-4a18-805d-4141408e948c">ARBGRP460-656132773-327</_dlc_DocId>
    <_dlc_DocIdUrl xmlns="c7918ce9-5289-4a18-805d-4141408e948c">
      <Url>http://spportal.extvis.local/process/administrativ/_layouts/15/DocIdRedir.aspx?ID=ARBGRP460-656132773-327</Url>
      <Description>ARBGRP460-656132773-327</Description>
    </_dlc_DocIdUrl>
    <_dlc_DocIdPersistId xmlns="c7918ce9-5289-4a18-805d-4141408e948c">true</_dlc_DocIdPersistId>
    <_dlc_ExpireDateSaved xmlns="http://schemas.microsoft.com/sharepoint/v3" xsi:nil="true"/>
    <_dlc_ExpireDate xmlns="http://schemas.microsoft.com/sharepoint/v3">2026-02-24T23:00:00+00:00</_dlc_ExpireDate>
    <VIS_DocumentId xmlns="e1dec489-f745-4ed5-9c00-958a11aea6df">
      <Url>https://samarbeta.nll.se/producentplats/samverkanlandstingsdirektorensstab/_layouts/15/DocIdRedir.aspx?ID=ARBGRP460-656132773-327</Url>
      <Description>ARBGRP460-656132773-327</Description>
    </VIS_DocumentId>
    <VISResponsible xmlns="e1dec489-f745-4ed5-9c00-958a11aea6df">
      <UserInfo>
        <DisplayName>Pia Näsvall</DisplayName>
        <AccountId>925</AccountId>
        <AccountType/>
      </UserInfo>
    </VISResponsible>
    <DocumentStatus xmlns="e1dec489-f745-4ed5-9c00-958a11aea6df">
      <Url>https://samarbeta.nll.se/producentplats/samverkanlandstingsdirektorensstab/_layouts/15/wrkstat.aspx?List=d7870237-2dde-43a1-8af1-b4ea01983543&amp;WorkflowInstanceName=2e7de841-170f-4ea3-a4d5-cef560152522</Url>
      <Description>Publicerad</Description>
    </DocumentStatus>
    <_dlc_Exempt xmlns="http://schemas.microsoft.com/sharepoint/v3">false</_dlc_Exempt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D39D59-D8B5-47D5-9F0E-2DAFF9FE4238}"/>
</file>

<file path=customXml/itemProps2.xml><?xml version="1.0" encoding="utf-8"?>
<ds:datastoreItem xmlns:ds="http://schemas.openxmlformats.org/officeDocument/2006/customXml" ds:itemID="{916E28EC-7773-49D4-9AEE-13FE72F6748C}"/>
</file>

<file path=customXml/itemProps3.xml><?xml version="1.0" encoding="utf-8"?>
<ds:datastoreItem xmlns:ds="http://schemas.openxmlformats.org/officeDocument/2006/customXml" ds:itemID="{9EAB68B1-899F-40EE-91C7-E45736E77821}"/>
</file>

<file path=customXml/itemProps4.xml><?xml version="1.0" encoding="utf-8"?>
<ds:datastoreItem xmlns:ds="http://schemas.openxmlformats.org/officeDocument/2006/customXml" ds:itemID="{CE2EEE2F-B929-4308-B9A0-03780CBA299D}"/>
</file>

<file path=customXml/itemProps5.xml><?xml version="1.0" encoding="utf-8"?>
<ds:datastoreItem xmlns:ds="http://schemas.openxmlformats.org/officeDocument/2006/customXml" ds:itemID="{838AC24A-E5D2-4794-B3B4-F1ED7A6C7151}"/>
</file>

<file path=docProps/app.xml><?xml version="1.0" encoding="utf-8"?>
<Properties xmlns="http://schemas.openxmlformats.org/officeDocument/2006/extended-properties" xmlns:vt="http://schemas.openxmlformats.org/officeDocument/2006/docPropsVTypes">
  <Template>Region Norrbotten_vit</Template>
  <TotalTime>8014</TotalTime>
  <Words>1655</Words>
  <Application>Microsoft Office PowerPoint</Application>
  <PresentationFormat>Bildspel på skärmen (16:9)</PresentationFormat>
  <Paragraphs>290</Paragraphs>
  <Slides>18</Slides>
  <Notes>11</Notes>
  <HiddenSlides>3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Region Norrbotten_vit</vt:lpstr>
      <vt:lpstr>GOD VÅRD 2020</vt:lpstr>
      <vt:lpstr>Övergripande information</vt:lpstr>
      <vt:lpstr>Syfte och mottagare</vt:lpstr>
      <vt:lpstr>Invånarperspektiv</vt:lpstr>
      <vt:lpstr>Metod</vt:lpstr>
      <vt:lpstr>Rapporten kan bidra till att…</vt:lpstr>
      <vt:lpstr>Dimensioner av god vård och omsorg</vt:lpstr>
      <vt:lpstr>Fråga 1: Hur mycket betalar vi för hälso- och sjukvården?</vt:lpstr>
      <vt:lpstr>Fråga 2: Hur bidrar hälso- och sjukvården till en hållbar god vård?</vt:lpstr>
      <vt:lpstr>3. Har vi tillgång till hälso- och sjukvården när vi behöver den?</vt:lpstr>
      <vt:lpstr>3. Har vi tillgång till hälso- och sjukvården när vi behöver den?</vt:lpstr>
      <vt:lpstr>4. Hur väl bidrar hälso- och sjukvården till att hålla oss friska?</vt:lpstr>
      <vt:lpstr>5. Hur är kvaliteten i hälso- och sjukvården vi får?</vt:lpstr>
      <vt:lpstr>5. Hur är kvaliteten i hälso- och sjukvården vi får?</vt:lpstr>
      <vt:lpstr>6. Blir vi friskare och lever vi längre?</vt:lpstr>
      <vt:lpstr>Reflektioner – data och rapporter</vt:lpstr>
      <vt:lpstr>Reflektioner – arbetssätt och ansvar</vt:lpstr>
      <vt:lpstr>Tack för oss! </vt:lpstr>
    </vt:vector>
  </TitlesOfParts>
  <Company>Region Norrbotten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VÅRD 2020 över tid</dc:title>
  <dc:creator>Ulrika Lundström</dc:creator>
  <cp:keywords>analys; 2021; god vård; analysresultat</cp:keywords>
  <cp:lastModifiedBy>Sofia Reinholdt</cp:lastModifiedBy>
  <cp:revision>199</cp:revision>
  <cp:lastPrinted>2021-06-01T07:06:54Z</cp:lastPrinted>
  <dcterms:created xsi:type="dcterms:W3CDTF">2021-03-22T10:06:59Z</dcterms:created>
  <dcterms:modified xsi:type="dcterms:W3CDTF">2023-01-25T12:39:42Z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0x010100D7963E0E5B7A40E5AEA07389401D709F0045878216D3F54EE2826859E7F8F5B4BC0101001257CD737B4A0C4C91CB65EBFDBC122A</vt:lpwstr>
  </property>
  <property fmtid="{D5CDD505-2E9C-101B-9397-08002B2CF9AE}" pid="3" name="TaxKeyword">
    <vt:lpwstr>9604;#|ae79fd7b-3ffb-4941-9dc8-84c929083a30;#4900;#|9d2f55c3-dd34-4f90-bb4f-dce7bd25de87;#11545;#|102e615f-c01e-4bce-9b2c-9f31d8204f91;#9676;#|22249645-bb60-476a-8b00-ae5c0877a846</vt:lpwstr>
  </property>
  <property fmtid="{D5CDD505-2E9C-101B-9397-08002B2CF9AE}" pid="4" name="CareActionCodeSurgical">
    <vt:lpwstr/>
  </property>
  <property fmtid="{D5CDD505-2E9C-101B-9397-08002B2CF9AE}" pid="5" name="NLLProducerPlace">
    <vt:lpwstr>4483;#Samverkan Landstingsdirektörens stab|b27c766b-e7b1-4568-8d22-4a9fd7f9aa95</vt:lpwstr>
  </property>
  <property fmtid="{D5CDD505-2E9C-101B-9397-08002B2CF9AE}" pid="6" name="NLLApprovedByQuickPart">
    <vt:lpwstr/>
  </property>
  <property fmtid="{D5CDD505-2E9C-101B-9397-08002B2CF9AE}" pid="7" name="NLLInformationCollection">
    <vt:lpwstr/>
  </property>
  <property fmtid="{D5CDD505-2E9C-101B-9397-08002B2CF9AE}" pid="8" name="NLLProjectDescription">
    <vt:lpwstr/>
  </property>
  <property fmtid="{D5CDD505-2E9C-101B-9397-08002B2CF9AE}" pid="9" name="PsychiatricCodeTaxHTField0">
    <vt:lpwstr/>
  </property>
  <property fmtid="{D5CDD505-2E9C-101B-9397-08002B2CF9AE}" pid="10" name="NLLStakeholder">
    <vt:lpwstr>1687;#|2ac66d7d-7456-4491-b0c4-3e1d538f92db</vt:lpwstr>
  </property>
  <property fmtid="{D5CDD505-2E9C-101B-9397-08002B2CF9AE}" pid="11" name="TLVCodeDiagnosisTaxHTField0">
    <vt:lpwstr/>
  </property>
  <property fmtid="{D5CDD505-2E9C-101B-9397-08002B2CF9AE}" pid="12" name="NPUCode">
    <vt:lpwstr/>
  </property>
  <property fmtid="{D5CDD505-2E9C-101B-9397-08002B2CF9AE}" pid="13" name="Publicera dokument(1)">
    <vt:lpwstr>, </vt:lpwstr>
  </property>
  <property fmtid="{D5CDD505-2E9C-101B-9397-08002B2CF9AE}" pid="14" name="NLLClosureDate">
    <vt:lpwstr/>
  </property>
  <property fmtid="{D5CDD505-2E9C-101B-9397-08002B2CF9AE}" pid="15" name="NLLProducerplaceID">
    <vt:lpwstr/>
  </property>
  <property fmtid="{D5CDD505-2E9C-101B-9397-08002B2CF9AE}" pid="16" name="Godkänn dokument(1)">
    <vt:lpwstr>, </vt:lpwstr>
  </property>
  <property fmtid="{D5CDD505-2E9C-101B-9397-08002B2CF9AE}" pid="17" name="NLLPublishedTemplate">
    <vt:lpwstr/>
  </property>
  <property fmtid="{D5CDD505-2E9C-101B-9397-08002B2CF9AE}" pid="18" name="NLLWFComment">
    <vt:lpwstr/>
  </property>
  <property fmtid="{D5CDD505-2E9C-101B-9397-08002B2CF9AE}" pid="19" name="NLLPTCName">
    <vt:lpwstr/>
  </property>
  <property fmtid="{D5CDD505-2E9C-101B-9397-08002B2CF9AE}" pid="20" name="SpecialtyTaxHTField0">
    <vt:lpwstr/>
  </property>
  <property fmtid="{D5CDD505-2E9C-101B-9397-08002B2CF9AE}" pid="21" name="CareActionCodeNonSurgical">
    <vt:lpwstr/>
  </property>
  <property fmtid="{D5CDD505-2E9C-101B-9397-08002B2CF9AE}" pid="22" name="AnalysisNameTaxHTField0">
    <vt:lpwstr/>
  </property>
  <property fmtid="{D5CDD505-2E9C-101B-9397-08002B2CF9AE}" pid="23" name="Specialty">
    <vt:lpwstr/>
  </property>
  <property fmtid="{D5CDD505-2E9C-101B-9397-08002B2CF9AE}" pid="24" name="NLLProjectUrl">
    <vt:lpwstr/>
  </property>
  <property fmtid="{D5CDD505-2E9C-101B-9397-08002B2CF9AE}" pid="25" name="NLLMeetingTypeTaxHTField0">
    <vt:lpwstr/>
  </property>
  <property fmtid="{D5CDD505-2E9C-101B-9397-08002B2CF9AE}" pid="26" name="NLLTemplateStatus">
    <vt:lpwstr/>
  </property>
  <property fmtid="{D5CDD505-2E9C-101B-9397-08002B2CF9AE}" pid="27" name="Granska dokument(1)">
    <vt:lpwstr>, </vt:lpwstr>
  </property>
  <property fmtid="{D5CDD505-2E9C-101B-9397-08002B2CF9AE}" pid="28" name="NLLProjectLeader">
    <vt:lpwstr/>
  </property>
  <property fmtid="{D5CDD505-2E9C-101B-9397-08002B2CF9AE}" pid="29" name="NLLDecisionLevelManagedTaxHTField0">
    <vt:lpwstr/>
  </property>
  <property fmtid="{D5CDD505-2E9C-101B-9397-08002B2CF9AE}" pid="32" name="NLLDefaultTemplate">
    <vt:lpwstr/>
  </property>
  <property fmtid="{D5CDD505-2E9C-101B-9397-08002B2CF9AE}" pid="33" name="NLLProjectVisitor">
    <vt:lpwstr/>
  </property>
  <property fmtid="{D5CDD505-2E9C-101B-9397-08002B2CF9AE}" pid="34" name="NLLApprovedBy">
    <vt:lpwstr/>
  </property>
  <property fmtid="{D5CDD505-2E9C-101B-9397-08002B2CF9AE}" pid="35" name="NLLDecisionLevelManaged">
    <vt:lpwstr/>
  </property>
  <property fmtid="{D5CDD505-2E9C-101B-9397-08002B2CF9AE}" pid="36" name="CompulsoryAction">
    <vt:lpwstr/>
  </property>
  <property fmtid="{D5CDD505-2E9C-101B-9397-08002B2CF9AE}" pid="37" name="NLLProjectDivisionTaxHTField0">
    <vt:lpwstr/>
  </property>
  <property fmtid="{D5CDD505-2E9C-101B-9397-08002B2CF9AE}" pid="38" name="ICD10CodeTaxHTField0">
    <vt:lpwstr/>
  </property>
  <property fmtid="{D5CDD505-2E9C-101B-9397-08002B2CF9AE}" pid="39" name="Godkänn dokument">
    <vt:lpwstr>, </vt:lpwstr>
  </property>
  <property fmtid="{D5CDD505-2E9C-101B-9397-08002B2CF9AE}" pid="40" name="NLLProjectOwner">
    <vt:lpwstr/>
  </property>
  <property fmtid="{D5CDD505-2E9C-101B-9397-08002B2CF9AE}" pid="41" name="NPUCodeTaxHTField0">
    <vt:lpwstr/>
  </property>
  <property fmtid="{D5CDD505-2E9C-101B-9397-08002B2CF9AE}" pid="42" name="NLLTemplateFolderDescription">
    <vt:lpwstr/>
  </property>
  <property fmtid="{D5CDD505-2E9C-101B-9397-08002B2CF9AE}" pid="43" name="TLVCodeAction">
    <vt:lpwstr/>
  </property>
  <property fmtid="{D5CDD505-2E9C-101B-9397-08002B2CF9AE}" pid="44" name="RadiologicalCode">
    <vt:lpwstr/>
  </property>
  <property fmtid="{D5CDD505-2E9C-101B-9397-08002B2CF9AE}" pid="45" name="References">
    <vt:lpwstr/>
  </property>
  <property fmtid="{D5CDD505-2E9C-101B-9397-08002B2CF9AE}" pid="46" name="prdProcess">
    <vt:lpwstr>6182;#Att analysera|8373816e-cc5d-4bf1-9739-777a042d32b4</vt:lpwstr>
  </property>
  <property fmtid="{D5CDD505-2E9C-101B-9397-08002B2CF9AE}" pid="47" name="NLLProjectOrderStatus">
    <vt:lpwstr/>
  </property>
  <property fmtid="{D5CDD505-2E9C-101B-9397-08002B2CF9AE}" pid="49" name="NLLReferenceGroup">
    <vt:lpwstr/>
  </property>
  <property fmtid="{D5CDD505-2E9C-101B-9397-08002B2CF9AE}" pid="50" name="TLVCodeDiagnosis">
    <vt:lpwstr/>
  </property>
  <property fmtid="{D5CDD505-2E9C-101B-9397-08002B2CF9AE}" pid="51" name="PharmaceuticalCode">
    <vt:lpwstr/>
  </property>
  <property fmtid="{D5CDD505-2E9C-101B-9397-08002B2CF9AE}" pid="52" name="NLLInitiationDate">
    <vt:lpwstr/>
  </property>
  <property fmtid="{D5CDD505-2E9C-101B-9397-08002B2CF9AE}" pid="54" name="Granska dokument(1)0">
    <vt:lpwstr>, </vt:lpwstr>
  </property>
  <property fmtid="{D5CDD505-2E9C-101B-9397-08002B2CF9AE}" pid="55" name="ReferencesTaxHTField0">
    <vt:lpwstr/>
  </property>
  <property fmtid="{D5CDD505-2E9C-101B-9397-08002B2CF9AE}" pid="56" name="NLLWindingUpDate">
    <vt:lpwstr/>
  </property>
  <property fmtid="{D5CDD505-2E9C-101B-9397-08002B2CF9AE}" pid="57" name="TLVCodeActionTaxHTField0">
    <vt:lpwstr/>
  </property>
  <property fmtid="{D5CDD505-2E9C-101B-9397-08002B2CF9AE}" pid="58" name="NLLProjectNr">
    <vt:lpwstr/>
  </property>
  <property fmtid="{D5CDD505-2E9C-101B-9397-08002B2CF9AE}" pid="59" name="Granska dokument">
    <vt:lpwstr>, </vt:lpwstr>
  </property>
  <property fmtid="{D5CDD505-2E9C-101B-9397-08002B2CF9AE}" pid="60" name="NLLProjectTypeTaxHTField0">
    <vt:lpwstr/>
  </property>
  <property fmtid="{D5CDD505-2E9C-101B-9397-08002B2CF9AE}" pid="61" name="NLLPTCProcessTeam">
    <vt:lpwstr/>
  </property>
  <property fmtid="{D5CDD505-2E9C-101B-9397-08002B2CF9AE}" pid="62" name="RadiologicalCodeTaxHTField0">
    <vt:lpwstr/>
  </property>
  <property fmtid="{D5CDD505-2E9C-101B-9397-08002B2CF9AE}" pid="63" name="NLLImplementationDate">
    <vt:lpwstr/>
  </property>
  <property fmtid="{D5CDD505-2E9C-101B-9397-08002B2CF9AE}" pid="64" name="NLLProjectDivision">
    <vt:lpwstr/>
  </property>
  <property fmtid="{D5CDD505-2E9C-101B-9397-08002B2CF9AE}" pid="65" name="PsychiatricCode">
    <vt:lpwstr/>
  </property>
  <property fmtid="{D5CDD505-2E9C-101B-9397-08002B2CF9AE}" pid="66" name="Publicera dokument">
    <vt:lpwstr>, </vt:lpwstr>
  </property>
  <property fmtid="{D5CDD505-2E9C-101B-9397-08002B2CF9AE}" pid="67" name="NLLProjectType">
    <vt:lpwstr/>
  </property>
  <property fmtid="{D5CDD505-2E9C-101B-9397-08002B2CF9AE}" pid="68" name="AnalysisName">
    <vt:lpwstr/>
  </property>
  <property fmtid="{D5CDD505-2E9C-101B-9397-08002B2CF9AE}" pid="69" name="NLLMtptCodeTaxHTField0">
    <vt:lpwstr/>
  </property>
  <property fmtid="{D5CDD505-2E9C-101B-9397-08002B2CF9AE}" pid="70" name="NLLLatestProjectTrackingDate">
    <vt:lpwstr/>
  </property>
  <property fmtid="{D5CDD505-2E9C-101B-9397-08002B2CF9AE}" pid="71" name="NLLDocumentType">
    <vt:lpwstr>1915;#Resultat|f5491f0f-71dc-467a-a43b-1e0ef4756d1f</vt:lpwstr>
  </property>
  <property fmtid="{D5CDD505-2E9C-101B-9397-08002B2CF9AE}" pid="72" name="NLLProjectTypeText">
    <vt:lpwstr/>
  </property>
  <property fmtid="{D5CDD505-2E9C-101B-9397-08002B2CF9AE}" pid="73" name="NLLEstablishingDate">
    <vt:lpwstr/>
  </property>
  <property fmtid="{D5CDD505-2E9C-101B-9397-08002B2CF9AE}" pid="74" name="NLLProjectMember">
    <vt:lpwstr/>
  </property>
  <property fmtid="{D5CDD505-2E9C-101B-9397-08002B2CF9AE}" pid="75" name="NLLProcessTeamLookup">
    <vt:lpwstr/>
  </property>
  <property fmtid="{D5CDD505-2E9C-101B-9397-08002B2CF9AE}" pid="76" name="CareActionCodeNonSurgicalTaxHTField0">
    <vt:lpwstr/>
  </property>
  <property fmtid="{D5CDD505-2E9C-101B-9397-08002B2CF9AE}" pid="77" name="CompulsoryActionTaxHTField0">
    <vt:lpwstr/>
  </property>
  <property fmtid="{D5CDD505-2E9C-101B-9397-08002B2CF9AE}" pid="78" name="NLLMeetingType">
    <vt:lpwstr/>
  </property>
  <property fmtid="{D5CDD505-2E9C-101B-9397-08002B2CF9AE}" pid="79" name="NLLProjectLeaderDiv">
    <vt:lpwstr/>
  </property>
  <property fmtid="{D5CDD505-2E9C-101B-9397-08002B2CF9AE}" pid="80" name="NLLProjectName">
    <vt:lpwstr/>
  </property>
  <property fmtid="{D5CDD505-2E9C-101B-9397-08002B2CF9AE}" pid="82" name="NLLMtptCode">
    <vt:lpwstr/>
  </property>
  <property fmtid="{D5CDD505-2E9C-101B-9397-08002B2CF9AE}" pid="83" name="ICD10Code">
    <vt:lpwstr/>
  </property>
  <property fmtid="{D5CDD505-2E9C-101B-9397-08002B2CF9AE}" pid="84" name="NLLProjectStatus">
    <vt:lpwstr/>
  </property>
  <property fmtid="{D5CDD505-2E9C-101B-9397-08002B2CF9AE}" pid="85" name="NLLSteeringGroup">
    <vt:lpwstr/>
  </property>
  <property fmtid="{D5CDD505-2E9C-101B-9397-08002B2CF9AE}" pid="86" name="CareActionCodeSurgicalTaxHTField0">
    <vt:lpwstr/>
  </property>
  <property fmtid="{D5CDD505-2E9C-101B-9397-08002B2CF9AE}" pid="87" name="PharmaceuticalCodeTaxHTField0">
    <vt:lpwstr/>
  </property>
  <property fmtid="{D5CDD505-2E9C-101B-9397-08002B2CF9AE}" pid="88" name="_dlc_policyId">
    <vt:lpwstr>0x010100D7963E0E5B7A40E5AEA07389401D709F0045878216D3F54EE2826859E7F8F5B4BC|1214505165</vt:lpwstr>
  </property>
  <property fmtid="{D5CDD505-2E9C-101B-9397-08002B2CF9AE}" pid="91" name="ItemRetentionFormula">
    <vt:lpwstr>&lt;formula id="Microsoft.Office.RecordsManagement.PolicyFeatures.Expiration.Formula.BuiltIn"&gt;&lt;number&gt;1&lt;/number&gt;&lt;property&gt;NLLThinningTime&lt;/property&gt;&lt;propertyid&gt;2793489f-7251-475b-a975-480031914936&lt;/propertyid&gt;&lt;period&gt;months&lt;/period&gt;&lt;/formula&gt;</vt:lpwstr>
  </property>
  <property fmtid="{D5CDD505-2E9C-101B-9397-08002B2CF9AE}" pid="93" name="_dlc_DocIdItemGuid">
    <vt:lpwstr>9cbbb161-aeae-412e-b107-5743c4445161</vt:lpwstr>
  </property>
  <property fmtid="{D5CDD505-2E9C-101B-9397-08002B2CF9AE}" pid="95" name="TaxCatchAll">
    <vt:lpwstr>9676;#;#4900;#;#9604;#;#1915;#;#6182;#;#1687;#;#11545;#;#4483;#</vt:lpwstr>
  </property>
  <property fmtid="{D5CDD505-2E9C-101B-9397-08002B2CF9AE}" pid="97" name="_dlc_ItemStageId">
    <vt:lpwstr/>
  </property>
  <property fmtid="{D5CDD505-2E9C-101B-9397-08002B2CF9AE}" pid="98" name="Order">
    <vt:r8>2349500</vt:r8>
  </property>
  <property fmtid="{D5CDD505-2E9C-101B-9397-08002B2CF9AE}" pid="99" name="xd_ProgID">
    <vt:lpwstr/>
  </property>
  <property fmtid="{D5CDD505-2E9C-101B-9397-08002B2CF9AE}" pid="100" name="_SourceUrl">
    <vt:lpwstr/>
  </property>
  <property fmtid="{D5CDD505-2E9C-101B-9397-08002B2CF9AE}" pid="101" name="_SharedFileIndex">
    <vt:lpwstr/>
  </property>
  <property fmtid="{D5CDD505-2E9C-101B-9397-08002B2CF9AE}" pid="102" name="TemplateUrl">
    <vt:lpwstr/>
  </property>
  <property fmtid="{D5CDD505-2E9C-101B-9397-08002B2CF9AE}" pid="104" name="NLLDecisionLevelGoverning">
    <vt:lpwstr/>
  </property>
  <property fmtid="{D5CDD505-2E9C-101B-9397-08002B2CF9AE}" pid="105" name="NLLFactOwner">
    <vt:lpwstr/>
  </property>
  <property fmtid="{D5CDD505-2E9C-101B-9397-08002B2CF9AE}" pid="106" name="NLLFactOwnerText">
    <vt:lpwstr/>
  </property>
  <property fmtid="{D5CDD505-2E9C-101B-9397-08002B2CF9AE}" pid="107" name="xd_Signature">
    <vt:bool>false</vt:bool>
  </property>
  <property fmtid="{D5CDD505-2E9C-101B-9397-08002B2CF9AE}" pid="108" name="NLLDecisionLevel">
    <vt:lpwstr/>
  </property>
  <property fmtid="{D5CDD505-2E9C-101B-9397-08002B2CF9AE}" pid="109" name="NLLPTCProcessLeader">
    <vt:lpwstr/>
  </property>
  <property fmtid="{D5CDD505-2E9C-101B-9397-08002B2CF9AE}" pid="111" name="NLLPTCVISEditor">
    <vt:lpwstr/>
  </property>
</Properties>
</file>